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31F"/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470" autoAdjust="0"/>
    <p:restoredTop sz="94660"/>
  </p:normalViewPr>
  <p:slideViewPr>
    <p:cSldViewPr snapToGrid="0" snapToObjects="1" showGuides="1">
      <p:cViewPr varScale="1">
        <p:scale>
          <a:sx n="125" d="100"/>
          <a:sy n="125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2.0214323559296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755223768774167E-16"/>
                  <c:y val="-1.516074266947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Sciences</c:v>
                </c:pt>
                <c:pt idx="4">
                  <c:v>Engineering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30627</c:v>
                </c:pt>
                <c:pt idx="1">
                  <c:v>3493</c:v>
                </c:pt>
                <c:pt idx="2">
                  <c:v>4859</c:v>
                </c:pt>
                <c:pt idx="3">
                  <c:v>4569</c:v>
                </c:pt>
                <c:pt idx="4">
                  <c:v>7849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13038199218905E-2"/>
                  <c:y val="8.0062351971330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9826076398437318E-3"/>
                  <c:y val="-5.6043646379931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4680508389903759E-17"/>
                  <c:y val="-3.469368585424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913056060923465E-2"/>
                  <c:y val="-2.4728524221077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994266945274062E-2"/>
                  <c:y val="-2.4870382613771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Sciences</c:v>
                </c:pt>
                <c:pt idx="4">
                  <c:v>Engineering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#,##0">
                  <c:v>8323</c:v>
                </c:pt>
                <c:pt idx="1">
                  <c:v>634</c:v>
                </c:pt>
                <c:pt idx="2">
                  <c:v>659</c:v>
                </c:pt>
                <c:pt idx="3" formatCode="#,##0">
                  <c:v>1008</c:v>
                </c:pt>
                <c:pt idx="4" formatCode="#,##0">
                  <c:v>1918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2.6720187803620125E-2"/>
                  <c:y val="-2.8930357875100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Sciences</c:v>
                </c:pt>
                <c:pt idx="4">
                  <c:v>Engineering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 formatCode="#,##0">
                  <c:v>4356</c:v>
                </c:pt>
                <c:pt idx="1">
                  <c:v>590</c:v>
                </c:pt>
                <c:pt idx="2">
                  <c:v>411</c:v>
                </c:pt>
                <c:pt idx="3">
                  <c:v>563</c:v>
                </c:pt>
                <c:pt idx="4" formatCode="#,##0">
                  <c:v>1346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652152796875729E-3"/>
                  <c:y val="-3.7362430919954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13038199218932E-3"/>
                  <c:y val="-3.202494078853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826076398436771E-3"/>
                  <c:y val="-3.202494078853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Sciences</c:v>
                </c:pt>
                <c:pt idx="4">
                  <c:v>Engineering</c:v>
                </c:pt>
              </c:strCache>
            </c:strRef>
          </c:cat>
          <c:val>
            <c:numRef>
              <c:f>Sheet1!$E$2:$E$6</c:f>
              <c:numCache>
                <c:formatCode>#,##0</c:formatCode>
                <c:ptCount val="5"/>
                <c:pt idx="0">
                  <c:v>4501</c:v>
                </c:pt>
                <c:pt idx="1">
                  <c:v>1295</c:v>
                </c:pt>
                <c:pt idx="2" formatCode="General">
                  <c:v>422</c:v>
                </c:pt>
                <c:pt idx="3" formatCode="General">
                  <c:v>628</c:v>
                </c:pt>
                <c:pt idx="4" formatCode="General">
                  <c:v>805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Sciences</c:v>
                </c:pt>
                <c:pt idx="4">
                  <c:v>Engineering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 formatCode="#,##0">
                  <c:v>323</c:v>
                </c:pt>
                <c:pt idx="1">
                  <c:v>63</c:v>
                </c:pt>
                <c:pt idx="2">
                  <c:v>35</c:v>
                </c:pt>
                <c:pt idx="3">
                  <c:v>43</c:v>
                </c:pt>
                <c:pt idx="4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06962000"/>
        <c:axId val="606964352"/>
      </c:barChart>
      <c:catAx>
        <c:axId val="606962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606964352"/>
        <c:crosses val="autoZero"/>
        <c:auto val="1"/>
        <c:lblAlgn val="ctr"/>
        <c:lblOffset val="100"/>
        <c:noMultiLvlLbl val="0"/>
      </c:catAx>
      <c:valAx>
        <c:axId val="606964352"/>
        <c:scaling>
          <c:orientation val="minMax"/>
          <c:max val="10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6069620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5.2700911331546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096520582650881E-2"/>
                      <c:h val="4.633738003021380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3213</c:v>
                </c:pt>
                <c:pt idx="1">
                  <c:v>1130</c:v>
                </c:pt>
                <c:pt idx="2" formatCode="General">
                  <c:v>887</c:v>
                </c:pt>
                <c:pt idx="3" formatCode="General">
                  <c:v>716</c:v>
                </c:pt>
                <c:pt idx="4">
                  <c:v>2409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0700767518339008E-16"/>
                  <c:y val="-1.0540182266309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3776372823031351E-3"/>
                  <c:y val="-1.0540182266309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683</c:v>
                </c:pt>
                <c:pt idx="1">
                  <c:v>469</c:v>
                </c:pt>
                <c:pt idx="2">
                  <c:v>206</c:v>
                </c:pt>
                <c:pt idx="3">
                  <c:v>132</c:v>
                </c:pt>
                <c:pt idx="4" formatCode="#,##0">
                  <c:v>1005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350383759169504E-17"/>
                  <c:y val="-6.0606048031278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3715410099195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352</c:v>
                </c:pt>
                <c:pt idx="1">
                  <c:v>463</c:v>
                </c:pt>
                <c:pt idx="2">
                  <c:v>48</c:v>
                </c:pt>
                <c:pt idx="3">
                  <c:v>65</c:v>
                </c:pt>
                <c:pt idx="4">
                  <c:v>334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92124274343426E-3"/>
                  <c:y val="-5.006586576496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592124274344497E-3"/>
                  <c:y val="-3.6890637932082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319</c:v>
                </c:pt>
                <c:pt idx="1">
                  <c:v>159</c:v>
                </c:pt>
                <c:pt idx="2">
                  <c:v>56</c:v>
                </c:pt>
                <c:pt idx="3">
                  <c:v>65</c:v>
                </c:pt>
                <c:pt idx="4">
                  <c:v>366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28</c:v>
                </c:pt>
                <c:pt idx="1">
                  <c:v>10</c:v>
                </c:pt>
                <c:pt idx="2">
                  <c:v>7</c:v>
                </c:pt>
                <c:pt idx="3">
                  <c:v>2</c:v>
                </c:pt>
                <c:pt idx="4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06958864"/>
        <c:axId val="606963568"/>
      </c:barChart>
      <c:catAx>
        <c:axId val="606958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606963568"/>
        <c:crosses val="autoZero"/>
        <c:auto val="1"/>
        <c:lblAlgn val="ctr"/>
        <c:lblOffset val="100"/>
        <c:noMultiLvlLbl val="0"/>
      </c:catAx>
      <c:valAx>
        <c:axId val="606963568"/>
        <c:scaling>
          <c:orientation val="minMax"/>
          <c:max val="15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6069588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1955</c:v>
                </c:pt>
                <c:pt idx="1">
                  <c:v>107</c:v>
                </c:pt>
                <c:pt idx="2">
                  <c:v>168</c:v>
                </c:pt>
                <c:pt idx="3">
                  <c:v>551</c:v>
                </c:pt>
                <c:pt idx="4">
                  <c:v>508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385</c:v>
                </c:pt>
                <c:pt idx="1">
                  <c:v>34</c:v>
                </c:pt>
                <c:pt idx="2">
                  <c:v>39</c:v>
                </c:pt>
                <c:pt idx="3">
                  <c:v>84</c:v>
                </c:pt>
                <c:pt idx="4">
                  <c:v>174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147</c:v>
                </c:pt>
                <c:pt idx="1">
                  <c:v>11</c:v>
                </c:pt>
                <c:pt idx="2">
                  <c:v>9</c:v>
                </c:pt>
                <c:pt idx="3">
                  <c:v>37</c:v>
                </c:pt>
                <c:pt idx="4">
                  <c:v>52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19950473205234E-17"/>
                  <c:y val="-4.730621215061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172</c:v>
                </c:pt>
                <c:pt idx="1">
                  <c:v>7</c:v>
                </c:pt>
                <c:pt idx="2">
                  <c:v>8</c:v>
                </c:pt>
                <c:pt idx="3">
                  <c:v>50</c:v>
                </c:pt>
                <c:pt idx="4">
                  <c:v>65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Biology</c:v>
                </c:pt>
                <c:pt idx="1">
                  <c:v>Computer Science</c:v>
                </c:pt>
                <c:pt idx="2">
                  <c:v>Math</c:v>
                </c:pt>
                <c:pt idx="3">
                  <c:v>Physical Science</c:v>
                </c:pt>
                <c:pt idx="4">
                  <c:v>Engineering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15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06957688"/>
        <c:axId val="606961608"/>
      </c:barChart>
      <c:catAx>
        <c:axId val="606957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606961608"/>
        <c:crosses val="autoZero"/>
        <c:auto val="1"/>
        <c:lblAlgn val="ctr"/>
        <c:lblOffset val="100"/>
        <c:noMultiLvlLbl val="0"/>
      </c:catAx>
      <c:valAx>
        <c:axId val="606961608"/>
        <c:scaling>
          <c:orientation val="minMax"/>
          <c:max val="6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606957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8649026075144401E-2"/>
          <c:y val="0.89877411626780845"/>
          <c:w val="0.83973457805312224"/>
          <c:h val="6.8858475418609982E-2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Assistant</c:v>
                </c:pt>
                <c:pt idx="1">
                  <c:v>Associate</c:v>
                </c:pt>
                <c:pt idx="2">
                  <c:v>Full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27600</c:v>
                </c:pt>
                <c:pt idx="1">
                  <c:v>31800</c:v>
                </c:pt>
                <c:pt idx="2">
                  <c:v>60400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586251196087443E-16"/>
                  <c:y val="-3.43750000000000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Assistant</c:v>
                </c:pt>
                <c:pt idx="1">
                  <c:v>Associate</c:v>
                </c:pt>
                <c:pt idx="2">
                  <c:v>Full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18900</c:v>
                </c:pt>
                <c:pt idx="1">
                  <c:v>16300</c:v>
                </c:pt>
                <c:pt idx="2">
                  <c:v>14500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13203872"/>
        <c:axId val="613199952"/>
      </c:barChart>
      <c:catAx>
        <c:axId val="613203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613199952"/>
        <c:crosses val="autoZero"/>
        <c:auto val="1"/>
        <c:lblAlgn val="ctr"/>
        <c:lblOffset val="100"/>
        <c:noMultiLvlLbl val="0"/>
      </c:catAx>
      <c:valAx>
        <c:axId val="61319995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6132038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2.7548824869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479394238217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1.5234948091213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Info. Systems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200</c:v>
                </c:pt>
                <c:pt idx="1">
                  <c:v>700</c:v>
                </c:pt>
                <c:pt idx="2" formatCode="#,##0">
                  <c:v>1500</c:v>
                </c:pt>
                <c:pt idx="3" formatCode="#,##0">
                  <c:v>4200</c:v>
                </c:pt>
                <c:pt idx="4">
                  <c:v>700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3.5813472329808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154370809204156E-3"/>
                  <c:y val="-2.4793942382175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Info. Systems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300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1323237303625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Info. Systems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200</c:v>
                </c:pt>
                <c:pt idx="4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782946345117963E-17"/>
                  <c:y val="-3.3058589842900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565892690235926E-16"/>
                  <c:y val="-2.4793942382175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Info. Systems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200</c:v>
                </c:pt>
                <c:pt idx="1">
                  <c:v>500</c:v>
                </c:pt>
                <c:pt idx="2">
                  <c:v>400</c:v>
                </c:pt>
                <c:pt idx="3" formatCode="#,##0">
                  <c:v>1100</c:v>
                </c:pt>
                <c:pt idx="4">
                  <c:v>600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Computer Info. Systems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64179960"/>
        <c:axId val="564176824"/>
      </c:barChart>
      <c:catAx>
        <c:axId val="564179960"/>
        <c:scaling>
          <c:orientation val="minMax"/>
        </c:scaling>
        <c:delete val="0"/>
        <c:axPos val="b"/>
        <c:numFmt formatCode="&quot;$&quot;#,##0.0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564176824"/>
        <c:crosses val="autoZero"/>
        <c:auto val="1"/>
        <c:lblAlgn val="ctr"/>
        <c:lblOffset val="100"/>
        <c:noMultiLvlLbl val="0"/>
      </c:catAx>
      <c:valAx>
        <c:axId val="564176824"/>
        <c:scaling>
          <c:orientation val="minMax"/>
          <c:max val="2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564179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878174122623759"/>
          <c:y val="0.79774026932669118"/>
          <c:w val="0.76822029597210717"/>
          <c:h val="7.0223513882796462E-2"/>
        </c:manualLayout>
      </c:layout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Info. System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300</c:v>
                </c:pt>
                <c:pt idx="1">
                  <c:v>800</c:v>
                </c:pt>
                <c:pt idx="2" formatCode="#,##0">
                  <c:v>1500</c:v>
                </c:pt>
                <c:pt idx="3" formatCode="#,##0">
                  <c:v>3700</c:v>
                </c:pt>
                <c:pt idx="4">
                  <c:v>600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22934738988033E-3"/>
                  <c:y val="1.5894676284683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301612180440841E-16"/>
                  <c:y val="1.5894676284683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Info. System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100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125659798960904E-3"/>
                  <c:y val="-2.9140239855254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Info. System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744015275776788E-3"/>
                  <c:y val="-2.649112714114013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411467369494298E-3"/>
                  <c:y val="1.3245563570570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301612180440841E-16"/>
                  <c:y val="-9.713301076201816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Info. System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200</c:v>
                </c:pt>
                <c:pt idx="2">
                  <c:v>100</c:v>
                </c:pt>
                <c:pt idx="3">
                  <c:v>400</c:v>
                </c:pt>
                <c:pt idx="4">
                  <c:v>100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American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Computer Info. System</c:v>
                </c:pt>
                <c:pt idx="1">
                  <c:v>Math</c:v>
                </c:pt>
                <c:pt idx="2">
                  <c:v>Physics</c:v>
                </c:pt>
                <c:pt idx="3">
                  <c:v>Biology</c:v>
                </c:pt>
                <c:pt idx="4">
                  <c:v>Engineering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64176432"/>
        <c:axId val="564176040"/>
      </c:barChart>
      <c:catAx>
        <c:axId val="564176432"/>
        <c:scaling>
          <c:orientation val="minMax"/>
        </c:scaling>
        <c:delete val="0"/>
        <c:axPos val="b"/>
        <c:numFmt formatCode="&quot;$&quot;#,##0.00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564176040"/>
        <c:crosses val="autoZero"/>
        <c:auto val="1"/>
        <c:lblAlgn val="ctr"/>
        <c:lblOffset val="100"/>
        <c:noMultiLvlLbl val="0"/>
      </c:catAx>
      <c:valAx>
        <c:axId val="564176040"/>
        <c:scaling>
          <c:orientation val="minMax"/>
          <c:max val="2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5641764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0.13454</cdr:x>
      <cdr:y>0.06504</cdr:y>
    </cdr:from>
    <cdr:to>
      <cdr:x>0.163</cdr:x>
      <cdr:y>0.06504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145754" y="309514"/>
          <a:ext cx="242371" cy="0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0.16285</cdr:x>
      <cdr:y>0.03985</cdr:y>
    </cdr:from>
    <cdr:to>
      <cdr:x>0.26376</cdr:x>
      <cdr:y>0.09344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10160" y="200276"/>
          <a:ext cx="873767" cy="269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30,627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0.05328</cdr:x>
      <cdr:y>0</cdr:y>
    </cdr:from>
    <cdr:to>
      <cdr:x>0.11323</cdr:x>
      <cdr:y>0.12683</cdr:y>
    </cdr:to>
    <cdr:sp macro="" textlink="">
      <cdr:nvSpPr>
        <cdr:cNvPr id="3" name="Right Arrow 2"/>
        <cdr:cNvSpPr/>
      </cdr:nvSpPr>
      <cdr:spPr>
        <a:xfrm xmlns:a="http://schemas.openxmlformats.org/drawingml/2006/main" rot="16200000">
          <a:off x="389224" y="-1530549"/>
          <a:ext cx="646948" cy="51315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0.11428</cdr:x>
      <cdr:y>0.04654</cdr:y>
    </cdr:from>
    <cdr:to>
      <cdr:x>0.18952</cdr:x>
      <cdr:y>0.09838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78271" y="237405"/>
          <a:ext cx="644027" cy="26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1955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0.22407</cdr:x>
      <cdr:y>0.64955</cdr:y>
    </cdr:from>
    <cdr:to>
      <cdr:x>0.24565</cdr:x>
      <cdr:y>0.68611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8400" y="3248810"/>
          <a:ext cx="182880" cy="182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0.21899</cdr:x>
      <cdr:y>0.64524</cdr:y>
    </cdr:from>
    <cdr:to>
      <cdr:x>0.25073</cdr:x>
      <cdr:y>0.68826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55369" y="3227294"/>
          <a:ext cx="268941" cy="215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0.39569</cdr:x>
      <cdr:y>0.64345</cdr:y>
    </cdr:from>
    <cdr:to>
      <cdr:x>0.42744</cdr:x>
      <cdr:y>0.68647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52474" y="3218329"/>
          <a:ext cx="268941" cy="215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0.57577</cdr:x>
      <cdr:y>0.64094</cdr:y>
    </cdr:from>
    <cdr:to>
      <cdr:x>0.60752</cdr:x>
      <cdr:y>0.68432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78203" y="3205780"/>
          <a:ext cx="268941" cy="216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0.76256</cdr:x>
      <cdr:y>0.637</cdr:y>
    </cdr:from>
    <cdr:to>
      <cdr:x>0.7943</cdr:x>
      <cdr:y>0.68038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60740" y="3186058"/>
          <a:ext cx="268941" cy="216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0.94031</cdr:x>
      <cdr:y>0.6382</cdr:y>
    </cdr:from>
    <cdr:to>
      <cdr:x>0.97205</cdr:x>
      <cdr:y>0.68157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966711" y="3192034"/>
          <a:ext cx="268941" cy="216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0.21993</cdr:x>
      <cdr:y>0.68635</cdr:y>
    </cdr:from>
    <cdr:to>
      <cdr:x>0.2489</cdr:x>
      <cdr:y>0.72899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8087" y="3290408"/>
          <a:ext cx="247426" cy="20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0.39272</cdr:x>
      <cdr:y>0.69121</cdr:y>
    </cdr:from>
    <cdr:to>
      <cdr:x>0.4217</cdr:x>
      <cdr:y>0.73385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53677" y="3313717"/>
          <a:ext cx="247426" cy="20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0.5772</cdr:x>
      <cdr:y>0.68348</cdr:y>
    </cdr:from>
    <cdr:to>
      <cdr:x>0.60617</cdr:x>
      <cdr:y>0.72612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928981" y="3276663"/>
          <a:ext cx="247426" cy="20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0.76094</cdr:x>
      <cdr:y>0.68959</cdr:y>
    </cdr:from>
    <cdr:to>
      <cdr:x>0.78992</cdr:x>
      <cdr:y>0.73223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498083" y="3305947"/>
          <a:ext cx="247426" cy="20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0.94245</cdr:x>
      <cdr:y>0.68997</cdr:y>
    </cdr:from>
    <cdr:to>
      <cdr:x>0.97142</cdr:x>
      <cdr:y>0.7326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048086" y="3307740"/>
          <a:ext cx="247426" cy="20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7AF29C-42A2-4973-BC8D-0B19673B5734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20AD97-6AB1-45F9-8BF0-237F53A6F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5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8E8B3B-E09A-4D07-AAA8-05B666900B1F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2DE43B-E74A-4EEC-BA8D-D60808B56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7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CS=computer 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E43B-E74A-4EEC-BA8D-D60808B561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6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()=male professors, &lt;100=suppressed to avoid disclosure of confidential information.  Please note that at every</a:t>
            </a:r>
            <a:r>
              <a:rPr lang="en-US" baseline="0" dirty="0" smtClean="0"/>
              <a:t> level male professors have a higher number of faculty representatives, particularly at the full professor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DE43B-E74A-4EEC-BA8D-D60808B561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AD4BC-D172-8443-84A6-AA7164B6986B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F156-3454-4A46-8673-5EA4E3E58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secondary_AIM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7650" y="0"/>
            <a:ext cx="9144000" cy="6854940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00003" y="1828800"/>
            <a:ext cx="6423724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" lvl="1" defTabSz="914400" fontAlgn="base">
              <a:lnSpc>
                <a:spcPts val="202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</a:pPr>
            <a:endParaRPr lang="en-US" sz="1600" dirty="0" smtClean="0">
              <a:solidFill>
                <a:srgbClr val="161616"/>
              </a:solidFill>
              <a:latin typeface="Verdana"/>
              <a:cs typeface="Verdana"/>
            </a:endParaRPr>
          </a:p>
          <a:p>
            <a:pPr marL="290513" lvl="1" indent="-233363" defTabSz="914400" fontAlgn="base">
              <a:lnSpc>
                <a:spcPts val="202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  <a:buFont typeface="Arial" pitchFamily="34" charset="0"/>
              <a:buChar char="•"/>
            </a:pPr>
            <a:endParaRPr lang="en-US" sz="1600" dirty="0" smtClean="0">
              <a:solidFill>
                <a:srgbClr val="161616"/>
              </a:solidFill>
              <a:latin typeface="Verdana"/>
              <a:cs typeface="Verdana"/>
            </a:endParaRPr>
          </a:p>
          <a:p>
            <a:pPr marL="290513" lvl="1" indent="-233363" defTabSz="914400" fontAlgn="base">
              <a:lnSpc>
                <a:spcPts val="202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  <a:buFont typeface="Arial" pitchFamily="34" charset="0"/>
              <a:buChar char="•"/>
            </a:pPr>
            <a:endParaRPr lang="en-US" sz="1600" dirty="0" smtClean="0">
              <a:solidFill>
                <a:srgbClr val="161616"/>
              </a:solidFill>
              <a:latin typeface="Verdana"/>
              <a:cs typeface="Verdana"/>
            </a:endParaRPr>
          </a:p>
          <a:p>
            <a:pPr marL="290513" lvl="1" indent="-233363" defTabSz="914400" fontAlgn="base">
              <a:lnSpc>
                <a:spcPts val="202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  <a:buFont typeface="Arial" pitchFamily="34" charset="0"/>
              <a:buChar char="•"/>
              <a:defRPr/>
            </a:pPr>
            <a:endParaRPr lang="en-US" sz="1600" dirty="0" smtClean="0">
              <a:solidFill>
                <a:srgbClr val="161616"/>
              </a:solidFill>
              <a:latin typeface="Verdana"/>
              <a:cs typeface="Verdana"/>
            </a:endParaRPr>
          </a:p>
          <a:p>
            <a:pPr marL="290513" lvl="1" indent="-233363" defTabSz="914400" fontAlgn="base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  <a:buFont typeface="Arial" pitchFamily="34" charset="0"/>
              <a:buChar char="•"/>
              <a:defRPr/>
            </a:pPr>
            <a:endParaRPr lang="en-US" sz="2800" b="1" dirty="0" smtClean="0">
              <a:solidFill>
                <a:srgbClr val="161616"/>
              </a:solidFill>
            </a:endParaRPr>
          </a:p>
          <a:p>
            <a:pPr marL="690563" lvl="2" indent="-233363" defTabSz="914400" fontAlgn="base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defRPr/>
            </a:pPr>
            <a:endParaRPr lang="en-US" sz="2800" dirty="0" smtClean="0">
              <a:solidFill>
                <a:srgbClr val="161616"/>
              </a:solidFill>
            </a:endParaRPr>
          </a:p>
        </p:txBody>
      </p:sp>
      <p:sp>
        <p:nvSpPr>
          <p:cNvPr id="22" name="Title Placeholder 1"/>
          <p:cNvSpPr txBox="1">
            <a:spLocks/>
          </p:cNvSpPr>
          <p:nvPr/>
        </p:nvSpPr>
        <p:spPr>
          <a:xfrm>
            <a:off x="1266941" y="280012"/>
            <a:ext cx="7381300" cy="1402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00467F"/>
                </a:solidFill>
                <a:latin typeface="Verdana"/>
                <a:cs typeface="Verdana"/>
              </a:rPr>
              <a:t>B.S.’s Awarded to Women by Field and Race/Ethnicity (2010)</a:t>
            </a:r>
            <a:endParaRPr lang="en-US" sz="3000" b="1" dirty="0">
              <a:solidFill>
                <a:srgbClr val="00467F"/>
              </a:solidFill>
              <a:latin typeface="Verdana"/>
              <a:cs typeface="Verdana"/>
            </a:endParaRPr>
          </a:p>
        </p:txBody>
      </p:sp>
      <p:sp>
        <p:nvSpPr>
          <p:cNvPr id="23" name="Title Placeholder 1"/>
          <p:cNvSpPr txBox="1">
            <a:spLocks/>
          </p:cNvSpPr>
          <p:nvPr/>
        </p:nvSpPr>
        <p:spPr>
          <a:xfrm>
            <a:off x="1866899" y="1066800"/>
            <a:ext cx="655682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ts val="2480"/>
              </a:lnSpc>
              <a:spcBef>
                <a:spcPct val="0"/>
              </a:spcBef>
              <a:defRPr/>
            </a:pPr>
            <a:endParaRPr lang="en-US" sz="24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-143219" y="1828800"/>
          <a:ext cx="8659258" cy="5026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ight Arrow 6"/>
          <p:cNvSpPr/>
          <p:nvPr/>
        </p:nvSpPr>
        <p:spPr>
          <a:xfrm rot="16200000">
            <a:off x="507912" y="1718029"/>
            <a:ext cx="646948" cy="5263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34739" y="1516828"/>
            <a:ext cx="738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Science Foundation, National Center for Science and Engineering Statistics, Survey of Doctorate Recipients, 2010. 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secondary_AIM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60"/>
            <a:ext cx="9144000" cy="6854940"/>
          </a:xfrm>
          <a:prstGeom prst="rect">
            <a:avLst/>
          </a:prstGeom>
        </p:spPr>
      </p:pic>
      <p:sp>
        <p:nvSpPr>
          <p:cNvPr id="22" name="Title Placeholder 1"/>
          <p:cNvSpPr txBox="1">
            <a:spLocks/>
          </p:cNvSpPr>
          <p:nvPr/>
        </p:nvSpPr>
        <p:spPr>
          <a:xfrm>
            <a:off x="1866900" y="209320"/>
            <a:ext cx="7100830" cy="1288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00467F"/>
                </a:solidFill>
                <a:latin typeface="Verdana"/>
                <a:cs typeface="Verdana"/>
              </a:rPr>
              <a:t>M.S.’s Awarded to Women by Field and Race/Ethnicity (2010)</a:t>
            </a:r>
            <a:endParaRPr lang="en-US" sz="3000" b="1" dirty="0">
              <a:solidFill>
                <a:srgbClr val="00467F"/>
              </a:solidFill>
              <a:latin typeface="Verdana"/>
              <a:cs typeface="Verdana"/>
            </a:endParaRPr>
          </a:p>
        </p:txBody>
      </p:sp>
      <p:sp>
        <p:nvSpPr>
          <p:cNvPr id="23" name="Title Placeholder 1"/>
          <p:cNvSpPr txBox="1">
            <a:spLocks/>
          </p:cNvSpPr>
          <p:nvPr/>
        </p:nvSpPr>
        <p:spPr>
          <a:xfrm>
            <a:off x="1866899" y="1066800"/>
            <a:ext cx="655682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ts val="2480"/>
              </a:lnSpc>
              <a:spcBef>
                <a:spcPct val="0"/>
              </a:spcBef>
              <a:defRPr/>
            </a:pPr>
            <a:endParaRPr lang="en-US" sz="24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264405" y="1596414"/>
          <a:ext cx="8703325" cy="5083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Arrow 6"/>
          <p:cNvSpPr/>
          <p:nvPr/>
        </p:nvSpPr>
        <p:spPr>
          <a:xfrm rot="16200000">
            <a:off x="809305" y="1655061"/>
            <a:ext cx="646948" cy="5131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7108738" y="1642821"/>
            <a:ext cx="646948" cy="5131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58499" y="1975180"/>
            <a:ext cx="74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3,213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5252" y="2096615"/>
            <a:ext cx="708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2,409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317747" y="2113679"/>
            <a:ext cx="139631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32330" y="2250324"/>
            <a:ext cx="139631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86430" y="1345094"/>
            <a:ext cx="738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Science Foundation, National Center for Science and Engineering Statistics, Survey of Doctorate Recipients, 2010. 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5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secondary_AIM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411"/>
            <a:ext cx="9144000" cy="6854940"/>
          </a:xfrm>
          <a:prstGeom prst="rect">
            <a:avLst/>
          </a:prstGeom>
        </p:spPr>
      </p:pic>
      <p:sp>
        <p:nvSpPr>
          <p:cNvPr id="22" name="Title Placeholder 1"/>
          <p:cNvSpPr txBox="1">
            <a:spLocks/>
          </p:cNvSpPr>
          <p:nvPr/>
        </p:nvSpPr>
        <p:spPr>
          <a:xfrm>
            <a:off x="1630496" y="69102"/>
            <a:ext cx="7359268" cy="13961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00467F"/>
                </a:solidFill>
                <a:latin typeface="Verdana"/>
                <a:cs typeface="Verdana"/>
              </a:rPr>
              <a:t>Ph.D.’s Awarded to Women by Field and Racial/Ethnicity (2010)</a:t>
            </a:r>
            <a:endParaRPr lang="en-US" sz="3000" b="1" dirty="0">
              <a:solidFill>
                <a:srgbClr val="00467F"/>
              </a:solidFill>
              <a:latin typeface="Verdana"/>
              <a:cs typeface="Verdana"/>
            </a:endParaRPr>
          </a:p>
        </p:txBody>
      </p:sp>
      <p:sp>
        <p:nvSpPr>
          <p:cNvPr id="23" name="Title Placeholder 1"/>
          <p:cNvSpPr txBox="1">
            <a:spLocks/>
          </p:cNvSpPr>
          <p:nvPr/>
        </p:nvSpPr>
        <p:spPr>
          <a:xfrm>
            <a:off x="1866899" y="1066800"/>
            <a:ext cx="655682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ts val="2480"/>
              </a:lnSpc>
              <a:spcBef>
                <a:spcPct val="0"/>
              </a:spcBef>
              <a:defRPr/>
            </a:pP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473335" y="1447800"/>
          <a:ext cx="8373209" cy="510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164073" y="1967052"/>
            <a:ext cx="139631" cy="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2"/>
          <p:cNvSpPr txBox="1"/>
          <p:nvPr/>
        </p:nvSpPr>
        <p:spPr>
          <a:xfrm>
            <a:off x="846088" y="6385622"/>
            <a:ext cx="7493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 = suppressed to avoid disclosure  of confidential information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8464" y="1221015"/>
            <a:ext cx="738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Science Foundation, National Center for Science and Engineering Statistics, Survey of Doctorate Recipients, 2010. 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secondary_AIM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60"/>
            <a:ext cx="9144000" cy="6854940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00003" y="1828800"/>
            <a:ext cx="6423724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" lvl="1" defTabSz="914400" fontAlgn="base">
              <a:lnSpc>
                <a:spcPts val="202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</a:pPr>
            <a:endParaRPr lang="en-US" sz="1600" dirty="0" smtClean="0">
              <a:solidFill>
                <a:srgbClr val="161616"/>
              </a:solidFill>
              <a:latin typeface="Verdana"/>
              <a:cs typeface="Verdana"/>
            </a:endParaRPr>
          </a:p>
          <a:p>
            <a:pPr marL="290513" lvl="1" indent="-233363" defTabSz="914400" fontAlgn="base">
              <a:lnSpc>
                <a:spcPts val="202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  <a:buFont typeface="Arial" pitchFamily="34" charset="0"/>
              <a:buChar char="•"/>
            </a:pPr>
            <a:endParaRPr lang="en-US" sz="1600" dirty="0" smtClean="0">
              <a:solidFill>
                <a:srgbClr val="161616"/>
              </a:solidFill>
              <a:latin typeface="Verdana"/>
              <a:cs typeface="Verdana"/>
            </a:endParaRPr>
          </a:p>
          <a:p>
            <a:pPr marL="290513" lvl="1" indent="-233363" defTabSz="914400" fontAlgn="base">
              <a:lnSpc>
                <a:spcPts val="202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  <a:buFont typeface="Arial" pitchFamily="34" charset="0"/>
              <a:buChar char="•"/>
            </a:pPr>
            <a:endParaRPr lang="en-US" sz="1600" dirty="0" smtClean="0">
              <a:solidFill>
                <a:srgbClr val="161616"/>
              </a:solidFill>
              <a:latin typeface="Verdana"/>
              <a:cs typeface="Verdana"/>
            </a:endParaRPr>
          </a:p>
          <a:p>
            <a:pPr marL="290513" lvl="1" indent="-233363" defTabSz="914400" fontAlgn="base">
              <a:lnSpc>
                <a:spcPts val="202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  <a:buFont typeface="Arial" pitchFamily="34" charset="0"/>
              <a:buChar char="•"/>
              <a:defRPr/>
            </a:pPr>
            <a:endParaRPr lang="en-US" sz="1600" dirty="0" smtClean="0">
              <a:solidFill>
                <a:srgbClr val="161616"/>
              </a:solidFill>
              <a:latin typeface="Verdana"/>
              <a:cs typeface="Verdana"/>
            </a:endParaRPr>
          </a:p>
          <a:p>
            <a:pPr marL="290513" lvl="1" indent="-233363" defTabSz="914400" fontAlgn="base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9E231F"/>
              </a:buClr>
              <a:buFont typeface="Arial" pitchFamily="34" charset="0"/>
              <a:buChar char="•"/>
              <a:defRPr/>
            </a:pPr>
            <a:endParaRPr lang="en-US" sz="2800" b="1" dirty="0" smtClean="0">
              <a:solidFill>
                <a:srgbClr val="161616"/>
              </a:solidFill>
            </a:endParaRPr>
          </a:p>
          <a:p>
            <a:pPr marL="690563" lvl="2" indent="-233363" defTabSz="914400" fontAlgn="base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defRPr/>
            </a:pPr>
            <a:endParaRPr lang="en-US" sz="2800" dirty="0" smtClean="0">
              <a:solidFill>
                <a:srgbClr val="161616"/>
              </a:solidFill>
            </a:endParaRPr>
          </a:p>
        </p:txBody>
      </p:sp>
      <p:sp>
        <p:nvSpPr>
          <p:cNvPr id="22" name="Title Placeholder 1"/>
          <p:cNvSpPr txBox="1">
            <a:spLocks/>
          </p:cNvSpPr>
          <p:nvPr/>
        </p:nvSpPr>
        <p:spPr>
          <a:xfrm>
            <a:off x="1548882" y="533399"/>
            <a:ext cx="7380514" cy="847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00467F"/>
                </a:solidFill>
                <a:latin typeface="Verdana"/>
                <a:cs typeface="Verdana"/>
              </a:rPr>
              <a:t>Total S &amp; E Faculty by Sex (2010)</a:t>
            </a:r>
            <a:endParaRPr lang="en-US" sz="3000" b="1" dirty="0">
              <a:solidFill>
                <a:srgbClr val="00467F"/>
              </a:solidFill>
              <a:latin typeface="Verdana"/>
              <a:cs typeface="Verdana"/>
            </a:endParaRPr>
          </a:p>
        </p:txBody>
      </p:sp>
      <p:sp>
        <p:nvSpPr>
          <p:cNvPr id="23" name="Title Placeholder 1"/>
          <p:cNvSpPr txBox="1">
            <a:spLocks/>
          </p:cNvSpPr>
          <p:nvPr/>
        </p:nvSpPr>
        <p:spPr>
          <a:xfrm>
            <a:off x="1866899" y="1066800"/>
            <a:ext cx="655682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ts val="2480"/>
              </a:lnSpc>
              <a:spcBef>
                <a:spcPct val="0"/>
              </a:spcBef>
              <a:defRPr/>
            </a:pPr>
            <a:endParaRPr lang="en-US" sz="24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765110" y="2343540"/>
          <a:ext cx="68548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1215" y="1307511"/>
            <a:ext cx="738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Science Foundation, National Center for Science and Engineering Statistics, Survey of Doctorate Recipients, 2010. 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secondary_AIM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30"/>
            <a:ext cx="9144000" cy="6854940"/>
          </a:xfrm>
          <a:prstGeom prst="rect">
            <a:avLst/>
          </a:prstGeom>
        </p:spPr>
      </p:pic>
      <p:sp>
        <p:nvSpPr>
          <p:cNvPr id="19" name="Title Placeholder 1"/>
          <p:cNvSpPr txBox="1">
            <a:spLocks/>
          </p:cNvSpPr>
          <p:nvPr/>
        </p:nvSpPr>
        <p:spPr>
          <a:xfrm>
            <a:off x="1492898" y="1066800"/>
            <a:ext cx="569937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8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cap="none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24200" y="35433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4991100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dirty="0">
              <a:latin typeface="Verdan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29208" y="1828800"/>
          <a:ext cx="8107912" cy="4795939"/>
        </p:xfrm>
        <a:graphic>
          <a:graphicData uri="http://schemas.openxmlformats.org/drawingml/2006/table">
            <a:tbl>
              <a:tblPr firstRow="1" bandRow="1"/>
              <a:tblGrid>
                <a:gridCol w="1735494"/>
                <a:gridCol w="2318462"/>
                <a:gridCol w="2026978"/>
                <a:gridCol w="2026978"/>
              </a:tblGrid>
              <a:tr h="87153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Assistant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Associate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Full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5201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White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13,000—Female 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(18,100)—Male</a:t>
                      </a:r>
                      <a:r>
                        <a:rPr lang="en-US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12,300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(24,200)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12,300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(49,600)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</a:tr>
              <a:tr h="75699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Black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(1,200)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(1,400)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(1,100)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</a:tr>
              <a:tr h="7470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Hispanic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1,100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(1,500)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(1,300)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(2,000)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</a:tr>
              <a:tr h="7968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Asian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3,400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(6,300)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2,000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(4,400)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1,100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(7,000)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20000"/>
                      </a:srgbClr>
                    </a:solidFill>
                  </a:tcPr>
                </a:tc>
              </a:tr>
              <a:tr h="87153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Native American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&lt;100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&lt;100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&lt;100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&lt;100</a:t>
                      </a:r>
                    </a:p>
                    <a:p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A57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8878" y="410547"/>
            <a:ext cx="7539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kern="800" spc="-100" dirty="0">
                <a:solidFill>
                  <a:srgbClr val="00467F"/>
                </a:solidFill>
                <a:latin typeface="Verdana"/>
                <a:cs typeface="Verdana"/>
              </a:rPr>
              <a:t>S&amp;E Faculty Rank by Sex and </a:t>
            </a:r>
            <a:r>
              <a:rPr lang="en-US" sz="3000" b="1" kern="800" spc="-100" dirty="0" smtClean="0">
                <a:solidFill>
                  <a:srgbClr val="00467F"/>
                </a:solidFill>
                <a:latin typeface="Verdana"/>
                <a:cs typeface="Verdana"/>
              </a:rPr>
              <a:t>Race/ Ethnicity </a:t>
            </a:r>
            <a:r>
              <a:rPr lang="en-US" sz="3000" b="1" kern="800" spc="-100" dirty="0">
                <a:solidFill>
                  <a:srgbClr val="00467F"/>
                </a:solidFill>
                <a:latin typeface="Verdana"/>
                <a:cs typeface="Verdana"/>
              </a:rPr>
              <a:t>(2010)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1548878" y="1469315"/>
            <a:ext cx="738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Science Foundation, National Center for Science and Engineering Statistics, Survey of Doctorate Recipients, 2010. 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secondary_AIM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22"/>
            <a:ext cx="9144000" cy="6854940"/>
          </a:xfrm>
          <a:prstGeom prst="rect">
            <a:avLst/>
          </a:prstGeom>
        </p:spPr>
      </p:pic>
      <p:sp>
        <p:nvSpPr>
          <p:cNvPr id="22" name="Title Placeholder 1"/>
          <p:cNvSpPr txBox="1">
            <a:spLocks/>
          </p:cNvSpPr>
          <p:nvPr/>
        </p:nvSpPr>
        <p:spPr>
          <a:xfrm>
            <a:off x="1652531" y="285973"/>
            <a:ext cx="7205030" cy="1028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00467F"/>
                </a:solidFill>
                <a:latin typeface="Verdana"/>
                <a:cs typeface="Verdana"/>
              </a:rPr>
              <a:t>Women Assistant Professors by Field (2010)</a:t>
            </a:r>
            <a:endParaRPr lang="en-US" sz="3000" b="1" dirty="0">
              <a:solidFill>
                <a:srgbClr val="00467F"/>
              </a:solidFill>
              <a:latin typeface="Verdana"/>
              <a:cs typeface="Verdana"/>
            </a:endParaRPr>
          </a:p>
        </p:txBody>
      </p:sp>
      <p:sp>
        <p:nvSpPr>
          <p:cNvPr id="23" name="Title Placeholder 1"/>
          <p:cNvSpPr txBox="1">
            <a:spLocks/>
          </p:cNvSpPr>
          <p:nvPr/>
        </p:nvSpPr>
        <p:spPr>
          <a:xfrm>
            <a:off x="1866899" y="1066800"/>
            <a:ext cx="655682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ts val="2480"/>
              </a:lnSpc>
              <a:spcBef>
                <a:spcPct val="0"/>
              </a:spcBef>
              <a:defRPr/>
            </a:pP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242372" y="1828800"/>
          <a:ext cx="8472420" cy="500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Arrow 6"/>
          <p:cNvSpPr/>
          <p:nvPr/>
        </p:nvSpPr>
        <p:spPr>
          <a:xfrm rot="16200000">
            <a:off x="5366227" y="1571161"/>
            <a:ext cx="646948" cy="51315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917583" y="2129854"/>
            <a:ext cx="2161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10470" y="1957001"/>
            <a:ext cx="727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4,200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5215" y="6218183"/>
            <a:ext cx="6038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r>
              <a:rPr lang="en-US" dirty="0" smtClean="0"/>
              <a:t> = suppressed to avoid disclosure  of confidential information</a:t>
            </a:r>
          </a:p>
          <a:p>
            <a:r>
              <a:rPr lang="en-US" sz="1400" dirty="0" smtClean="0"/>
              <a:t>*</a:t>
            </a:r>
            <a:r>
              <a:rPr lang="en-US" dirty="0" smtClean="0"/>
              <a:t>= value &lt; 50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23629" y="1284191"/>
            <a:ext cx="738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Science Foundation, National Center for Science and Engineering Statistics, Survey of Doctorate Recipients, 2010. 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secondary_AIM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60"/>
            <a:ext cx="9144000" cy="6854940"/>
          </a:xfrm>
          <a:prstGeom prst="rect">
            <a:avLst/>
          </a:prstGeom>
        </p:spPr>
      </p:pic>
      <p:sp>
        <p:nvSpPr>
          <p:cNvPr id="22" name="Title Placeholder 1"/>
          <p:cNvSpPr txBox="1">
            <a:spLocks/>
          </p:cNvSpPr>
          <p:nvPr/>
        </p:nvSpPr>
        <p:spPr>
          <a:xfrm>
            <a:off x="1641513" y="304838"/>
            <a:ext cx="7326217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00467F"/>
                </a:solidFill>
                <a:latin typeface="Verdana"/>
                <a:cs typeface="Verdana"/>
              </a:rPr>
              <a:t>Women Full Professors by Field (2010)</a:t>
            </a:r>
            <a:endParaRPr lang="en-US" sz="3000" b="1" dirty="0">
              <a:solidFill>
                <a:srgbClr val="00467F"/>
              </a:solidFill>
              <a:latin typeface="Verdana"/>
              <a:cs typeface="Verdana"/>
            </a:endParaRPr>
          </a:p>
        </p:txBody>
      </p:sp>
      <p:sp>
        <p:nvSpPr>
          <p:cNvPr id="23" name="Title Placeholder 1"/>
          <p:cNvSpPr txBox="1">
            <a:spLocks/>
          </p:cNvSpPr>
          <p:nvPr/>
        </p:nvSpPr>
        <p:spPr>
          <a:xfrm>
            <a:off x="1866899" y="1066800"/>
            <a:ext cx="6556827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ts val="2480"/>
              </a:lnSpc>
              <a:spcBef>
                <a:spcPct val="0"/>
              </a:spcBef>
              <a:defRPr/>
            </a:pP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251927" y="1787201"/>
          <a:ext cx="8539533" cy="4794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Arrow 6"/>
          <p:cNvSpPr/>
          <p:nvPr/>
        </p:nvSpPr>
        <p:spPr>
          <a:xfrm rot="16200000">
            <a:off x="5422608" y="1611519"/>
            <a:ext cx="646948" cy="5808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068776" y="2087358"/>
            <a:ext cx="2161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41848" y="1948859"/>
            <a:ext cx="755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3,700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6899" y="6433281"/>
            <a:ext cx="600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r>
              <a:rPr lang="en-US" dirty="0" smtClean="0"/>
              <a:t> = suppressed to avoid disclosure  of confidential information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41513" y="1355467"/>
            <a:ext cx="7381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Science Foundation, National Center for Science and Engineering Statistics, Survey of Doctorate Recipients, 2010. 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E231F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48178</TotalTime>
  <Words>384</Words>
  <Application>Microsoft Office PowerPoint</Application>
  <PresentationFormat>On-screen Show (4:3)</PresentationFormat>
  <Paragraphs>103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 your shoes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Rogers</dc:creator>
  <cp:lastModifiedBy>Leibnitz, Gretalyn Mary</cp:lastModifiedBy>
  <cp:revision>301</cp:revision>
  <cp:lastPrinted>2013-07-25T00:48:12Z</cp:lastPrinted>
  <dcterms:created xsi:type="dcterms:W3CDTF">2013-01-25T22:13:53Z</dcterms:created>
  <dcterms:modified xsi:type="dcterms:W3CDTF">2013-08-19T18:59:14Z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