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56" r:id="rId2"/>
    <p:sldId id="311" r:id="rId3"/>
    <p:sldId id="263" r:id="rId4"/>
    <p:sldId id="259" r:id="rId5"/>
    <p:sldId id="261" r:id="rId6"/>
    <p:sldId id="330" r:id="rId7"/>
    <p:sldId id="264" r:id="rId8"/>
    <p:sldId id="265" r:id="rId9"/>
    <p:sldId id="266" r:id="rId10"/>
    <p:sldId id="267" r:id="rId11"/>
    <p:sldId id="269" r:id="rId12"/>
    <p:sldId id="329" r:id="rId13"/>
    <p:sldId id="299" r:id="rId14"/>
    <p:sldId id="300" r:id="rId15"/>
    <p:sldId id="301" r:id="rId16"/>
    <p:sldId id="302" r:id="rId17"/>
    <p:sldId id="287" r:id="rId18"/>
    <p:sldId id="274" r:id="rId19"/>
    <p:sldId id="305" r:id="rId20"/>
    <p:sldId id="276" r:id="rId21"/>
    <p:sldId id="277" r:id="rId22"/>
    <p:sldId id="334" r:id="rId23"/>
    <p:sldId id="335" r:id="rId24"/>
    <p:sldId id="337" r:id="rId25"/>
    <p:sldId id="338" r:id="rId26"/>
    <p:sldId id="278" r:id="rId27"/>
    <p:sldId id="286" r:id="rId28"/>
    <p:sldId id="281" r:id="rId29"/>
    <p:sldId id="285" r:id="rId30"/>
    <p:sldId id="284" r:id="rId31"/>
    <p:sldId id="340" r:id="rId32"/>
    <p:sldId id="341" r:id="rId33"/>
    <p:sldId id="289" r:id="rId34"/>
    <p:sldId id="288" r:id="rId35"/>
    <p:sldId id="331" r:id="rId36"/>
    <p:sldId id="317" r:id="rId37"/>
    <p:sldId id="318" r:id="rId38"/>
    <p:sldId id="320" r:id="rId39"/>
    <p:sldId id="298" r:id="rId40"/>
    <p:sldId id="270" r:id="rId41"/>
    <p:sldId id="322" r:id="rId42"/>
    <p:sldId id="321" r:id="rId43"/>
    <p:sldId id="332" r:id="rId44"/>
    <p:sldId id="293" r:id="rId45"/>
    <p:sldId id="292" r:id="rId46"/>
    <p:sldId id="342" r:id="rId47"/>
    <p:sldId id="309" r:id="rId48"/>
    <p:sldId id="294" r:id="rId49"/>
    <p:sldId id="333" r:id="rId50"/>
    <p:sldId id="290" r:id="rId51"/>
    <p:sldId id="306" r:id="rId52"/>
    <p:sldId id="310" r:id="rId5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231F"/>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0" autoAdjust="0"/>
    <p:restoredTop sz="94660"/>
  </p:normalViewPr>
  <p:slideViewPr>
    <p:cSldViewPr snapToGrid="0" snapToObjects="1" showGuides="1">
      <p:cViewPr>
        <p:scale>
          <a:sx n="89" d="100"/>
          <a:sy n="89" d="100"/>
        </p:scale>
        <p:origin x="1728"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08562510436603"/>
          <c:y val="3.5357941480162927E-2"/>
          <c:w val="0.88591437489563396"/>
          <c:h val="0.71152266867687397"/>
        </c:manualLayout>
      </c:layout>
      <c:lineChart>
        <c:grouping val="stacked"/>
        <c:varyColors val="0"/>
        <c:ser>
          <c:idx val="0"/>
          <c:order val="0"/>
          <c:tx>
            <c:strRef>
              <c:f>Sheet1!$B$1</c:f>
              <c:strCache>
                <c:ptCount val="1"/>
                <c:pt idx="0">
                  <c:v>Membership Growth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January, 2011</c:v>
                </c:pt>
                <c:pt idx="1">
                  <c:v>January, 2012</c:v>
                </c:pt>
                <c:pt idx="2">
                  <c:v>January, 2013</c:v>
                </c:pt>
                <c:pt idx="3">
                  <c:v>July, 2013</c:v>
                </c:pt>
              </c:strCache>
            </c:strRef>
          </c:cat>
          <c:val>
            <c:numRef>
              <c:f>Sheet1!$B$2:$B$5</c:f>
              <c:numCache>
                <c:formatCode>General</c:formatCode>
                <c:ptCount val="4"/>
                <c:pt idx="0">
                  <c:v>27</c:v>
                </c:pt>
                <c:pt idx="1">
                  <c:v>52</c:v>
                </c:pt>
                <c:pt idx="2">
                  <c:v>62</c:v>
                </c:pt>
                <c:pt idx="3">
                  <c:v>86</c:v>
                </c:pt>
              </c:numCache>
            </c:numRef>
          </c:val>
          <c:smooth val="0"/>
        </c:ser>
        <c:dLbls>
          <c:dLblPos val="t"/>
          <c:showLegendKey val="0"/>
          <c:showVal val="1"/>
          <c:showCatName val="0"/>
          <c:showSerName val="0"/>
          <c:showPercent val="0"/>
          <c:showBubbleSize val="0"/>
        </c:dLbls>
        <c:marker val="1"/>
        <c:smooth val="0"/>
        <c:axId val="218051704"/>
        <c:axId val="218548520"/>
      </c:lineChart>
      <c:catAx>
        <c:axId val="2180517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8548520"/>
        <c:crosses val="autoZero"/>
        <c:auto val="1"/>
        <c:lblAlgn val="ctr"/>
        <c:lblOffset val="100"/>
        <c:noMultiLvlLbl val="0"/>
      </c:catAx>
      <c:valAx>
        <c:axId val="21854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21805170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invertIfNegative val="0"/>
          <c:dLbls>
            <c:dLbl>
              <c:idx val="1"/>
              <c:layout>
                <c:manualLayout>
                  <c:x val="0"/>
                  <c:y val="-2.75488248690834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47939423821751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52349480912130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Systems</c:v>
                </c:pt>
                <c:pt idx="1">
                  <c:v>Math</c:v>
                </c:pt>
                <c:pt idx="2">
                  <c:v>Physics</c:v>
                </c:pt>
                <c:pt idx="3">
                  <c:v>Biology</c:v>
                </c:pt>
                <c:pt idx="4">
                  <c:v>Engineering</c:v>
                </c:pt>
              </c:strCache>
            </c:strRef>
          </c:cat>
          <c:val>
            <c:numRef>
              <c:f>Sheet1!$B$2:$B$6</c:f>
              <c:numCache>
                <c:formatCode>General</c:formatCode>
                <c:ptCount val="5"/>
                <c:pt idx="0">
                  <c:v>200</c:v>
                </c:pt>
                <c:pt idx="1">
                  <c:v>700</c:v>
                </c:pt>
                <c:pt idx="2" formatCode="#,##0">
                  <c:v>1500</c:v>
                </c:pt>
                <c:pt idx="3" formatCode="#,##0">
                  <c:v>4200</c:v>
                </c:pt>
                <c:pt idx="4">
                  <c:v>700</c:v>
                </c:pt>
              </c:numCache>
            </c:numRef>
          </c:val>
        </c:ser>
        <c:ser>
          <c:idx val="1"/>
          <c:order val="1"/>
          <c:tx>
            <c:strRef>
              <c:f>Sheet1!$C$1</c:f>
              <c:strCache>
                <c:ptCount val="1"/>
                <c:pt idx="0">
                  <c:v>Hispanic</c:v>
                </c:pt>
              </c:strCache>
            </c:strRef>
          </c:tx>
          <c:invertIfNegative val="0"/>
          <c:dLbls>
            <c:dLbl>
              <c:idx val="0"/>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3.581347232980845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54370809204156E-3"/>
                  <c:y val="-2.479394238217508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Systems</c:v>
                </c:pt>
                <c:pt idx="1">
                  <c:v>Math</c:v>
                </c:pt>
                <c:pt idx="2">
                  <c:v>Physics</c:v>
                </c:pt>
                <c:pt idx="3">
                  <c:v>Biology</c:v>
                </c:pt>
                <c:pt idx="4">
                  <c:v>Engineering</c:v>
                </c:pt>
              </c:strCache>
            </c:strRef>
          </c:cat>
          <c:val>
            <c:numRef>
              <c:f>Sheet1!$C$2:$C$6</c:f>
              <c:numCache>
                <c:formatCode>General</c:formatCode>
                <c:ptCount val="5"/>
                <c:pt idx="0">
                  <c:v>0</c:v>
                </c:pt>
                <c:pt idx="1">
                  <c:v>0</c:v>
                </c:pt>
                <c:pt idx="2">
                  <c:v>100</c:v>
                </c:pt>
                <c:pt idx="3">
                  <c:v>300</c:v>
                </c:pt>
                <c:pt idx="4">
                  <c:v>100</c:v>
                </c:pt>
              </c:numCache>
            </c:numRef>
          </c:val>
        </c:ser>
        <c:ser>
          <c:idx val="2"/>
          <c:order val="2"/>
          <c:tx>
            <c:strRef>
              <c:f>Sheet1!$D$1</c:f>
              <c:strCache>
                <c:ptCount val="1"/>
                <c:pt idx="0">
                  <c:v>Black</c:v>
                </c:pt>
              </c:strCache>
            </c:strRef>
          </c:tx>
          <c:invertIfNegative val="0"/>
          <c:dLbls>
            <c:dLbl>
              <c:idx val="0"/>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4.13232373036252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Systems</c:v>
                </c:pt>
                <c:pt idx="1">
                  <c:v>Math</c:v>
                </c:pt>
                <c:pt idx="2">
                  <c:v>Physics</c:v>
                </c:pt>
                <c:pt idx="3">
                  <c:v>Biology</c:v>
                </c:pt>
                <c:pt idx="4">
                  <c:v>Engineering</c:v>
                </c:pt>
              </c:strCache>
            </c:strRef>
          </c:cat>
          <c:val>
            <c:numRef>
              <c:f>Sheet1!$D$2:$D$6</c:f>
              <c:numCache>
                <c:formatCode>General</c:formatCode>
                <c:ptCount val="5"/>
                <c:pt idx="0">
                  <c:v>0</c:v>
                </c:pt>
                <c:pt idx="1">
                  <c:v>0</c:v>
                </c:pt>
                <c:pt idx="2">
                  <c:v>0</c:v>
                </c:pt>
                <c:pt idx="3">
                  <c:v>200</c:v>
                </c:pt>
                <c:pt idx="4">
                  <c:v>100</c:v>
                </c:pt>
              </c:numCache>
            </c:numRef>
          </c:val>
        </c:ser>
        <c:ser>
          <c:idx val="3"/>
          <c:order val="3"/>
          <c:tx>
            <c:strRef>
              <c:f>Sheet1!$E$1</c:f>
              <c:strCache>
                <c:ptCount val="1"/>
                <c:pt idx="0">
                  <c:v>Asian</c:v>
                </c:pt>
              </c:strCache>
            </c:strRef>
          </c:tx>
          <c:invertIfNegative val="0"/>
          <c:dLbls>
            <c:dLbl>
              <c:idx val="1"/>
              <c:layout>
                <c:manualLayout>
                  <c:x val="-5.782946345117963E-17"/>
                  <c:y val="-3.30585898429001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565892690235926E-16"/>
                  <c:y val="-2.47939423821751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Systems</c:v>
                </c:pt>
                <c:pt idx="1">
                  <c:v>Math</c:v>
                </c:pt>
                <c:pt idx="2">
                  <c:v>Physics</c:v>
                </c:pt>
                <c:pt idx="3">
                  <c:v>Biology</c:v>
                </c:pt>
                <c:pt idx="4">
                  <c:v>Engineering</c:v>
                </c:pt>
              </c:strCache>
            </c:strRef>
          </c:cat>
          <c:val>
            <c:numRef>
              <c:f>Sheet1!$E$2:$E$6</c:f>
              <c:numCache>
                <c:formatCode>General</c:formatCode>
                <c:ptCount val="5"/>
                <c:pt idx="0">
                  <c:v>200</c:v>
                </c:pt>
                <c:pt idx="1">
                  <c:v>500</c:v>
                </c:pt>
                <c:pt idx="2">
                  <c:v>400</c:v>
                </c:pt>
                <c:pt idx="3" formatCode="#,##0">
                  <c:v>1100</c:v>
                </c:pt>
                <c:pt idx="4">
                  <c:v>600</c:v>
                </c:pt>
              </c:numCache>
            </c:numRef>
          </c:val>
        </c:ser>
        <c:ser>
          <c:idx val="4"/>
          <c:order val="4"/>
          <c:tx>
            <c:strRef>
              <c:f>Sheet1!$F$1</c:f>
              <c:strCache>
                <c:ptCount val="1"/>
                <c:pt idx="0">
                  <c:v>Native American</c:v>
                </c:pt>
              </c:strCache>
            </c:strRef>
          </c:tx>
          <c:invertIfNegative val="0"/>
          <c:cat>
            <c:strRef>
              <c:f>Sheet1!$A$2:$A$6</c:f>
              <c:strCache>
                <c:ptCount val="5"/>
                <c:pt idx="0">
                  <c:v>Computer Info. Systems</c:v>
                </c:pt>
                <c:pt idx="1">
                  <c:v>Math</c:v>
                </c:pt>
                <c:pt idx="2">
                  <c:v>Physics</c:v>
                </c:pt>
                <c:pt idx="3">
                  <c:v>Biology</c:v>
                </c:pt>
                <c:pt idx="4">
                  <c:v>Engineering</c:v>
                </c:pt>
              </c:strCache>
            </c:strRef>
          </c:cat>
          <c:val>
            <c:numRef>
              <c:f>Sheet1!$F$2:$F$6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75"/>
        <c:overlap val="-25"/>
        <c:axId val="215008608"/>
        <c:axId val="215008216"/>
      </c:barChart>
      <c:catAx>
        <c:axId val="215008608"/>
        <c:scaling>
          <c:orientation val="minMax"/>
        </c:scaling>
        <c:delete val="0"/>
        <c:axPos val="b"/>
        <c:numFmt formatCode="&quot;$&quot;#,##0.00" sourceLinked="0"/>
        <c:majorTickMark val="none"/>
        <c:minorTickMark val="none"/>
        <c:tickLblPos val="nextTo"/>
        <c:txPr>
          <a:bodyPr/>
          <a:lstStyle/>
          <a:p>
            <a:pPr>
              <a:defRPr sz="1800">
                <a:latin typeface="Verdana" panose="020B0604030504040204" pitchFamily="34" charset="0"/>
                <a:ea typeface="Verdana" panose="020B0604030504040204" pitchFamily="34" charset="0"/>
                <a:cs typeface="Verdana" panose="020B0604030504040204" pitchFamily="34" charset="0"/>
              </a:defRPr>
            </a:pPr>
            <a:endParaRPr lang="en-US"/>
          </a:p>
        </c:txPr>
        <c:crossAx val="215008216"/>
        <c:crosses val="autoZero"/>
        <c:auto val="1"/>
        <c:lblAlgn val="ctr"/>
        <c:lblOffset val="100"/>
        <c:noMultiLvlLbl val="0"/>
      </c:catAx>
      <c:valAx>
        <c:axId val="215008216"/>
        <c:scaling>
          <c:orientation val="minMax"/>
          <c:max val="2000"/>
        </c:scaling>
        <c:delete val="0"/>
        <c:axPos val="l"/>
        <c:majorGridlines/>
        <c:numFmt formatCode="General"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15008608"/>
        <c:crosses val="autoZero"/>
        <c:crossBetween val="between"/>
      </c:valAx>
    </c:plotArea>
    <c:legend>
      <c:legendPos val="b"/>
      <c:layout>
        <c:manualLayout>
          <c:xMode val="edge"/>
          <c:yMode val="edge"/>
          <c:x val="0.22878174122623759"/>
          <c:y val="0.79774026932669118"/>
          <c:w val="0.76822029597210717"/>
          <c:h val="7.0223513882796462E-2"/>
        </c:manualLayout>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c:v>
                </c:pt>
                <c:pt idx="1">
                  <c:v>Math</c:v>
                </c:pt>
                <c:pt idx="2">
                  <c:v>Physics</c:v>
                </c:pt>
                <c:pt idx="3">
                  <c:v>Biology</c:v>
                </c:pt>
                <c:pt idx="4">
                  <c:v>Engineering</c:v>
                </c:pt>
              </c:strCache>
            </c:strRef>
          </c:cat>
          <c:val>
            <c:numRef>
              <c:f>Sheet1!$B$2:$B$6</c:f>
              <c:numCache>
                <c:formatCode>General</c:formatCode>
                <c:ptCount val="5"/>
                <c:pt idx="0">
                  <c:v>300</c:v>
                </c:pt>
                <c:pt idx="1">
                  <c:v>800</c:v>
                </c:pt>
                <c:pt idx="2" formatCode="#,##0">
                  <c:v>1500</c:v>
                </c:pt>
                <c:pt idx="3" formatCode="#,##0">
                  <c:v>3700</c:v>
                </c:pt>
                <c:pt idx="4">
                  <c:v>600</c:v>
                </c:pt>
              </c:numCache>
            </c:numRef>
          </c:val>
        </c:ser>
        <c:ser>
          <c:idx val="1"/>
          <c:order val="1"/>
          <c:tx>
            <c:strRef>
              <c:f>Sheet1!$C$1</c:f>
              <c:strCache>
                <c:ptCount val="1"/>
                <c:pt idx="0">
                  <c:v>Hispanic</c:v>
                </c:pt>
              </c:strCache>
            </c:strRef>
          </c:tx>
          <c:invertIfNegative val="0"/>
          <c:dLbls>
            <c:dLbl>
              <c:idx val="0"/>
              <c:layout/>
              <c:tx>
                <c:rich>
                  <a:bodyPr/>
                  <a:lstStyle/>
                  <a:p>
                    <a:r>
                      <a:rPr lang="en-US"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0822934738988033E-3"/>
                  <c:y val="1.58946762846839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301612180440841E-16"/>
                  <c:y val="1.589467628468398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c:v>
                </c:pt>
                <c:pt idx="1">
                  <c:v>Math</c:v>
                </c:pt>
                <c:pt idx="2">
                  <c:v>Physics</c:v>
                </c:pt>
                <c:pt idx="3">
                  <c:v>Biology</c:v>
                </c:pt>
                <c:pt idx="4">
                  <c:v>Engineering</c:v>
                </c:pt>
              </c:strCache>
            </c:strRef>
          </c:cat>
          <c:val>
            <c:numRef>
              <c:f>Sheet1!$C$2:$C$6</c:f>
              <c:numCache>
                <c:formatCode>General</c:formatCode>
                <c:ptCount val="5"/>
                <c:pt idx="0">
                  <c:v>0</c:v>
                </c:pt>
                <c:pt idx="1">
                  <c:v>0</c:v>
                </c:pt>
                <c:pt idx="2">
                  <c:v>100</c:v>
                </c:pt>
                <c:pt idx="3">
                  <c:v>100</c:v>
                </c:pt>
                <c:pt idx="4">
                  <c:v>0</c:v>
                </c:pt>
              </c:numCache>
            </c:numRef>
          </c:val>
        </c:ser>
        <c:ser>
          <c:idx val="2"/>
          <c:order val="2"/>
          <c:tx>
            <c:strRef>
              <c:f>Sheet1!$D$1</c:f>
              <c:strCache>
                <c:ptCount val="1"/>
                <c:pt idx="0">
                  <c:v>Black</c:v>
                </c:pt>
              </c:strCache>
            </c:strRef>
          </c:tx>
          <c:invertIfNegative val="0"/>
          <c:dLbls>
            <c:dLbl>
              <c:idx val="0"/>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125659798960904E-3"/>
                  <c:y val="-2.91402398552542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c:v>
                </c:pt>
                <c:pt idx="1">
                  <c:v>Math</c:v>
                </c:pt>
                <c:pt idx="2">
                  <c:v>Physics</c:v>
                </c:pt>
                <c:pt idx="3">
                  <c:v>Biology</c:v>
                </c:pt>
                <c:pt idx="4">
                  <c:v>Engineering</c:v>
                </c:pt>
              </c:strCache>
            </c:strRef>
          </c:cat>
          <c:val>
            <c:numRef>
              <c:f>Sheet1!$D$2:$D$6</c:f>
              <c:numCache>
                <c:formatCode>General</c:formatCode>
                <c:ptCount val="5"/>
                <c:pt idx="0">
                  <c:v>0</c:v>
                </c:pt>
                <c:pt idx="1">
                  <c:v>0</c:v>
                </c:pt>
                <c:pt idx="2">
                  <c:v>0</c:v>
                </c:pt>
                <c:pt idx="3">
                  <c:v>100</c:v>
                </c:pt>
                <c:pt idx="4">
                  <c:v>0</c:v>
                </c:pt>
              </c:numCache>
            </c:numRef>
          </c:val>
        </c:ser>
        <c:ser>
          <c:idx val="3"/>
          <c:order val="3"/>
          <c:tx>
            <c:strRef>
              <c:f>Sheet1!$E$1</c:f>
              <c:strCache>
                <c:ptCount val="1"/>
                <c:pt idx="0">
                  <c:v>Asian</c:v>
                </c:pt>
              </c:strCache>
            </c:strRef>
          </c:tx>
          <c:invertIfNegative val="0"/>
          <c:dLbls>
            <c:dLbl>
              <c:idx val="0"/>
              <c:layout>
                <c:manualLayout>
                  <c:x val="2.9744015275776788E-3"/>
                  <c:y val="-2.6491127141140135E-3"/>
                </c:manualLayout>
              </c:layout>
              <c:tx>
                <c:rich>
                  <a:bodyPr/>
                  <a:lstStyle/>
                  <a:p>
                    <a:r>
                      <a:rPr lang="en-US" dirty="0"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411467369494298E-3"/>
                  <c:y val="1.32455635705700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1301612180440841E-16"/>
                  <c:y val="-9.7133010762018163E-17"/>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Computer Info. System</c:v>
                </c:pt>
                <c:pt idx="1">
                  <c:v>Math</c:v>
                </c:pt>
                <c:pt idx="2">
                  <c:v>Physics</c:v>
                </c:pt>
                <c:pt idx="3">
                  <c:v>Biology</c:v>
                </c:pt>
                <c:pt idx="4">
                  <c:v>Engineering</c:v>
                </c:pt>
              </c:strCache>
            </c:strRef>
          </c:cat>
          <c:val>
            <c:numRef>
              <c:f>Sheet1!$E$2:$E$6</c:f>
              <c:numCache>
                <c:formatCode>General</c:formatCode>
                <c:ptCount val="5"/>
                <c:pt idx="0">
                  <c:v>0</c:v>
                </c:pt>
                <c:pt idx="1">
                  <c:v>200</c:v>
                </c:pt>
                <c:pt idx="2">
                  <c:v>100</c:v>
                </c:pt>
                <c:pt idx="3">
                  <c:v>400</c:v>
                </c:pt>
                <c:pt idx="4">
                  <c:v>100</c:v>
                </c:pt>
              </c:numCache>
            </c:numRef>
          </c:val>
        </c:ser>
        <c:ser>
          <c:idx val="4"/>
          <c:order val="4"/>
          <c:tx>
            <c:strRef>
              <c:f>Sheet1!$F$1</c:f>
              <c:strCache>
                <c:ptCount val="1"/>
                <c:pt idx="0">
                  <c:v>Native American</c:v>
                </c:pt>
              </c:strCache>
            </c:strRef>
          </c:tx>
          <c:invertIfNegative val="0"/>
          <c:cat>
            <c:strRef>
              <c:f>Sheet1!$A$2:$A$6</c:f>
              <c:strCache>
                <c:ptCount val="5"/>
                <c:pt idx="0">
                  <c:v>Computer Info. System</c:v>
                </c:pt>
                <c:pt idx="1">
                  <c:v>Math</c:v>
                </c:pt>
                <c:pt idx="2">
                  <c:v>Physics</c:v>
                </c:pt>
                <c:pt idx="3">
                  <c:v>Biology</c:v>
                </c:pt>
                <c:pt idx="4">
                  <c:v>Engineering</c:v>
                </c:pt>
              </c:strCache>
            </c:strRef>
          </c:cat>
          <c:val>
            <c:numRef>
              <c:f>Sheet1!$F$2:$F$6</c:f>
              <c:numCache>
                <c:formatCode>General</c:formatCode>
                <c:ptCount val="5"/>
                <c:pt idx="0">
                  <c:v>0</c:v>
                </c:pt>
                <c:pt idx="1">
                  <c:v>0</c:v>
                </c:pt>
                <c:pt idx="2">
                  <c:v>0</c:v>
                </c:pt>
                <c:pt idx="3">
                  <c:v>0</c:v>
                </c:pt>
                <c:pt idx="4">
                  <c:v>0</c:v>
                </c:pt>
              </c:numCache>
            </c:numRef>
          </c:val>
        </c:ser>
        <c:dLbls>
          <c:showLegendKey val="0"/>
          <c:showVal val="0"/>
          <c:showCatName val="0"/>
          <c:showSerName val="0"/>
          <c:showPercent val="0"/>
          <c:showBubbleSize val="0"/>
        </c:dLbls>
        <c:gapWidth val="75"/>
        <c:overlap val="-25"/>
        <c:axId val="260288480"/>
        <c:axId val="265465640"/>
      </c:barChart>
      <c:catAx>
        <c:axId val="260288480"/>
        <c:scaling>
          <c:orientation val="minMax"/>
        </c:scaling>
        <c:delete val="0"/>
        <c:axPos val="b"/>
        <c:numFmt formatCode="&quot;$&quot;#,##0.00" sourceLinked="0"/>
        <c:majorTickMark val="none"/>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265465640"/>
        <c:crosses val="autoZero"/>
        <c:auto val="1"/>
        <c:lblAlgn val="ctr"/>
        <c:lblOffset val="100"/>
        <c:noMultiLvlLbl val="0"/>
      </c:catAx>
      <c:valAx>
        <c:axId val="265465640"/>
        <c:scaling>
          <c:orientation val="minMax"/>
          <c:max val="2000"/>
        </c:scaling>
        <c:delete val="0"/>
        <c:axPos val="l"/>
        <c:majorGridlines/>
        <c:numFmt formatCode="General"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60288480"/>
        <c:crosses val="autoZero"/>
        <c:crossBetween val="between"/>
      </c:valAx>
      <c:spPr>
        <a:noFill/>
        <a:ln w="25400">
          <a:noFill/>
        </a:ln>
      </c:spPr>
    </c:plotArea>
    <c:legend>
      <c:legendPos val="b"/>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Institutions</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0-5%</c:v>
                </c:pt>
                <c:pt idx="1">
                  <c:v>6-10%</c:v>
                </c:pt>
                <c:pt idx="2">
                  <c:v>11-15%</c:v>
                </c:pt>
                <c:pt idx="3">
                  <c:v>16-20%</c:v>
                </c:pt>
                <c:pt idx="4">
                  <c:v>&gt;20%</c:v>
                </c:pt>
              </c:strCache>
            </c:strRef>
          </c:cat>
          <c:val>
            <c:numRef>
              <c:f>Sheet1!$B$2:$B$6</c:f>
              <c:numCache>
                <c:formatCode>0%</c:formatCode>
                <c:ptCount val="5"/>
                <c:pt idx="0">
                  <c:v>0.53</c:v>
                </c:pt>
                <c:pt idx="1">
                  <c:v>0.41</c:v>
                </c:pt>
                <c:pt idx="2" formatCode="General">
                  <c:v>0</c:v>
                </c:pt>
                <c:pt idx="3">
                  <c:v>0.06</c:v>
                </c:pt>
                <c:pt idx="4" formatCode="General">
                  <c:v>0</c:v>
                </c:pt>
              </c:numCache>
            </c:numRef>
          </c:val>
        </c:ser>
        <c:dLbls>
          <c:showLegendKey val="0"/>
          <c:showVal val="0"/>
          <c:showCatName val="0"/>
          <c:showSerName val="0"/>
          <c:showPercent val="0"/>
          <c:showBubbleSize val="0"/>
        </c:dLbls>
        <c:gapWidth val="0"/>
        <c:axId val="260970432"/>
        <c:axId val="260970824"/>
      </c:barChart>
      <c:catAx>
        <c:axId val="260970432"/>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sz="1800" b="1" dirty="0" smtClean="0">
                    <a:latin typeface="Verdana" panose="020B0604030504040204" pitchFamily="34" charset="0"/>
                    <a:ea typeface="Verdana" panose="020B0604030504040204" pitchFamily="34" charset="0"/>
                    <a:cs typeface="Verdana" panose="020B0604030504040204" pitchFamily="34" charset="0"/>
                  </a:rPr>
                  <a:t>% Women</a:t>
                </a:r>
                <a:r>
                  <a:rPr lang="en-US" sz="1800" b="1" baseline="0" dirty="0" smtClean="0">
                    <a:latin typeface="Verdana" panose="020B0604030504040204" pitchFamily="34" charset="0"/>
                    <a:ea typeface="Verdana" panose="020B0604030504040204" pitchFamily="34" charset="0"/>
                    <a:cs typeface="Verdana" panose="020B0604030504040204" pitchFamily="34" charset="0"/>
                  </a:rPr>
                  <a:t> of Color Faculty</a:t>
                </a:r>
                <a:endParaRPr lang="en-US" sz="18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8784111498105219"/>
              <c:y val="0.8972655019685039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60970824"/>
        <c:crosses val="autoZero"/>
        <c:auto val="1"/>
        <c:lblAlgn val="ctr"/>
        <c:lblOffset val="100"/>
        <c:noMultiLvlLbl val="0"/>
      </c:catAx>
      <c:valAx>
        <c:axId val="260970824"/>
        <c:scaling>
          <c:orientation val="minMax"/>
          <c:max val="1"/>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dirty="0" smtClean="0"/>
                  <a:t>% Institutional Responses</a:t>
                </a:r>
                <a:endParaRPr lang="en-US" dirty="0"/>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097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Responding Institutions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Mentoring</c:v>
                </c:pt>
                <c:pt idx="1">
                  <c:v>Networking Events</c:v>
                </c:pt>
                <c:pt idx="2">
                  <c:v>Workshops/Seminars</c:v>
                </c:pt>
                <c:pt idx="3">
                  <c:v>Other</c:v>
                </c:pt>
                <c:pt idx="4">
                  <c:v>None</c:v>
                </c:pt>
              </c:strCache>
            </c:strRef>
          </c:cat>
          <c:val>
            <c:numRef>
              <c:f>Sheet1!$B$2:$B$6</c:f>
              <c:numCache>
                <c:formatCode>General</c:formatCode>
                <c:ptCount val="5"/>
                <c:pt idx="0">
                  <c:v>9</c:v>
                </c:pt>
                <c:pt idx="1">
                  <c:v>7</c:v>
                </c:pt>
                <c:pt idx="2">
                  <c:v>8</c:v>
                </c:pt>
                <c:pt idx="3">
                  <c:v>8</c:v>
                </c:pt>
                <c:pt idx="4">
                  <c:v>4</c:v>
                </c:pt>
              </c:numCache>
            </c:numRef>
          </c:val>
        </c:ser>
        <c:dLbls>
          <c:dLblPos val="outEnd"/>
          <c:showLegendKey val="0"/>
          <c:showVal val="1"/>
          <c:showCatName val="0"/>
          <c:showSerName val="0"/>
          <c:showPercent val="0"/>
          <c:showBubbleSize val="0"/>
        </c:dLbls>
        <c:gapWidth val="0"/>
        <c:axId val="262973976"/>
        <c:axId val="262974368"/>
      </c:barChart>
      <c:catAx>
        <c:axId val="26297397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b="1" dirty="0" smtClean="0">
                    <a:latin typeface="Verdana" panose="020B0604030504040204" pitchFamily="34" charset="0"/>
                    <a:ea typeface="Verdana" panose="020B0604030504040204" pitchFamily="34" charset="0"/>
                    <a:cs typeface="Verdana" panose="020B0604030504040204" pitchFamily="34" charset="0"/>
                  </a:rPr>
                  <a:t>Women-</a:t>
                </a:r>
                <a:r>
                  <a:rPr lang="en-US" sz="1800" b="1" baseline="0" dirty="0" smtClean="0">
                    <a:latin typeface="Verdana" panose="020B0604030504040204" pitchFamily="34" charset="0"/>
                    <a:ea typeface="Verdana" panose="020B0604030504040204" pitchFamily="34" charset="0"/>
                    <a:cs typeface="Verdana" panose="020B0604030504040204" pitchFamily="34" charset="0"/>
                  </a:rPr>
                  <a:t>of-Color</a:t>
                </a:r>
                <a:r>
                  <a:rPr lang="en-US" sz="1800" b="1" dirty="0" smtClean="0">
                    <a:latin typeface="Verdana" panose="020B0604030504040204" pitchFamily="34" charset="0"/>
                    <a:ea typeface="Verdana" panose="020B0604030504040204" pitchFamily="34" charset="0"/>
                    <a:cs typeface="Verdana" panose="020B0604030504040204" pitchFamily="34" charset="0"/>
                  </a:rPr>
                  <a:t>-Specific</a:t>
                </a:r>
                <a:r>
                  <a:rPr lang="en-US" sz="1800" b="1" baseline="0" dirty="0" smtClean="0">
                    <a:latin typeface="Verdana" panose="020B0604030504040204" pitchFamily="34" charset="0"/>
                    <a:ea typeface="Verdana" panose="020B0604030504040204" pitchFamily="34" charset="0"/>
                    <a:cs typeface="Verdana" panose="020B0604030504040204" pitchFamily="34" charset="0"/>
                  </a:rPr>
                  <a:t> Programs</a:t>
                </a:r>
                <a:endParaRPr lang="en-US" sz="18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4052673399444757"/>
              <c:y val="0.901660494732883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62974368"/>
        <c:crosses val="autoZero"/>
        <c:auto val="1"/>
        <c:lblAlgn val="ctr"/>
        <c:lblOffset val="100"/>
        <c:noMultiLvlLbl val="0"/>
      </c:catAx>
      <c:valAx>
        <c:axId val="262974368"/>
        <c:scaling>
          <c:orientation val="minMax"/>
          <c:max val="10"/>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dirty="0" smtClean="0">
                    <a:latin typeface="Verdana" panose="020B0604030504040204" pitchFamily="34" charset="0"/>
                    <a:ea typeface="Verdana" panose="020B0604030504040204" pitchFamily="34" charset="0"/>
                    <a:cs typeface="Verdana" panose="020B0604030504040204" pitchFamily="34" charset="0"/>
                  </a:rPr>
                  <a:t>#</a:t>
                </a:r>
                <a:r>
                  <a:rPr lang="en-US" baseline="0" dirty="0" smtClean="0">
                    <a:latin typeface="Verdana" panose="020B0604030504040204" pitchFamily="34" charset="0"/>
                    <a:ea typeface="Verdana" panose="020B0604030504040204" pitchFamily="34" charset="0"/>
                    <a:cs typeface="Verdana" panose="020B0604030504040204" pitchFamily="34" charset="0"/>
                  </a:rPr>
                  <a:t> of Institutions</a:t>
                </a:r>
                <a:endParaRPr lang="en-US"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973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Institutional Reponses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invertIfNegative val="0"/>
            <c:bubble3D val="0"/>
            <c:spPr>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invertIfNegative val="0"/>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Networking</c:v>
                </c:pt>
                <c:pt idx="1">
                  <c:v>Mentoring</c:v>
                </c:pt>
                <c:pt idx="2">
                  <c:v>Poor Climate</c:v>
                </c:pt>
                <c:pt idx="3">
                  <c:v>Overwhelmed w/ Service</c:v>
                </c:pt>
                <c:pt idx="4">
                  <c:v>Challenges by Students</c:v>
                </c:pt>
                <c:pt idx="5">
                  <c:v>Low Visibility</c:v>
                </c:pt>
                <c:pt idx="6">
                  <c:v>Lack of Support</c:v>
                </c:pt>
                <c:pt idx="7">
                  <c:v>Uncivil Behavior</c:v>
                </c:pt>
                <c:pt idx="8">
                  <c:v>Not Aware of Any</c:v>
                </c:pt>
              </c:strCache>
            </c:strRef>
          </c:cat>
          <c:val>
            <c:numRef>
              <c:f>Sheet1!$B$2:$B$10</c:f>
              <c:numCache>
                <c:formatCode>General</c:formatCode>
                <c:ptCount val="9"/>
                <c:pt idx="0">
                  <c:v>14</c:v>
                </c:pt>
                <c:pt idx="1">
                  <c:v>10</c:v>
                </c:pt>
                <c:pt idx="2">
                  <c:v>10</c:v>
                </c:pt>
                <c:pt idx="3">
                  <c:v>10</c:v>
                </c:pt>
                <c:pt idx="4">
                  <c:v>8</c:v>
                </c:pt>
                <c:pt idx="5">
                  <c:v>8</c:v>
                </c:pt>
                <c:pt idx="6">
                  <c:v>5</c:v>
                </c:pt>
                <c:pt idx="7">
                  <c:v>4</c:v>
                </c:pt>
                <c:pt idx="8">
                  <c:v>1</c:v>
                </c:pt>
              </c:numCache>
            </c:numRef>
          </c:val>
        </c:ser>
        <c:dLbls>
          <c:dLblPos val="outEnd"/>
          <c:showLegendKey val="0"/>
          <c:showVal val="1"/>
          <c:showCatName val="0"/>
          <c:showSerName val="0"/>
          <c:showPercent val="0"/>
          <c:showBubbleSize val="0"/>
        </c:dLbls>
        <c:gapWidth val="0"/>
        <c:axId val="262975936"/>
        <c:axId val="262976328"/>
      </c:barChart>
      <c:catAx>
        <c:axId val="262975936"/>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b="1" dirty="0" smtClean="0">
                    <a:latin typeface="Verdana" panose="020B0604030504040204" pitchFamily="34" charset="0"/>
                    <a:ea typeface="Verdana" panose="020B0604030504040204" pitchFamily="34" charset="0"/>
                    <a:cs typeface="Verdana" panose="020B0604030504040204" pitchFamily="34" charset="0"/>
                  </a:rPr>
                  <a:t>Barriers to Women</a:t>
                </a:r>
                <a:r>
                  <a:rPr lang="en-US" sz="1800" b="1" baseline="0" dirty="0" smtClean="0">
                    <a:latin typeface="Verdana" panose="020B0604030504040204" pitchFamily="34" charset="0"/>
                    <a:ea typeface="Verdana" panose="020B0604030504040204" pitchFamily="34" charset="0"/>
                    <a:cs typeface="Verdana" panose="020B0604030504040204" pitchFamily="34" charset="0"/>
                  </a:rPr>
                  <a:t> of Color Faculty</a:t>
                </a:r>
                <a:endParaRPr lang="en-US" sz="18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23297748731595788"/>
              <c:y val="0.92684848743068371"/>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62976328"/>
        <c:crosses val="autoZero"/>
        <c:auto val="1"/>
        <c:lblAlgn val="ctr"/>
        <c:lblOffset val="100"/>
        <c:noMultiLvlLbl val="0"/>
      </c:catAx>
      <c:valAx>
        <c:axId val="262976328"/>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b="0" baseline="0" dirty="0" smtClean="0">
                    <a:latin typeface="Verdana" panose="020B0604030504040204" pitchFamily="34" charset="0"/>
                    <a:ea typeface="Verdana" panose="020B0604030504040204" pitchFamily="34" charset="0"/>
                    <a:cs typeface="Verdana" panose="020B0604030504040204" pitchFamily="34" charset="0"/>
                  </a:rPr>
                  <a:t>Institutional Reponses</a:t>
                </a:r>
                <a:endParaRPr lang="en-US" b="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297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of Institutional Reponses</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accent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6"/>
            <c:invertIfNegative val="0"/>
            <c:bubble3D val="0"/>
            <c:spPr>
              <a:solidFill>
                <a:schemeClr val="accent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7"/>
            <c:invertIfNegative val="0"/>
            <c:bubble3D val="0"/>
            <c:spPr>
              <a:solidFill>
                <a:schemeClr val="bg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8"/>
            <c:invertIfNegative val="0"/>
            <c:bubble3D val="0"/>
            <c:spPr>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Networking</c:v>
                </c:pt>
                <c:pt idx="1">
                  <c:v>Mentoring</c:v>
                </c:pt>
                <c:pt idx="2">
                  <c:v>Retention Efforts</c:v>
                </c:pt>
                <c:pt idx="3">
                  <c:v>Recruitment Focus</c:v>
                </c:pt>
                <c:pt idx="4">
                  <c:v>Focus on WOC</c:v>
                </c:pt>
                <c:pt idx="5">
                  <c:v>Cluster Hiring</c:v>
                </c:pt>
              </c:strCache>
            </c:strRef>
          </c:cat>
          <c:val>
            <c:numRef>
              <c:f>Sheet1!$B$2:$B$7</c:f>
              <c:numCache>
                <c:formatCode>General</c:formatCode>
                <c:ptCount val="6"/>
                <c:pt idx="0">
                  <c:v>14</c:v>
                </c:pt>
                <c:pt idx="1">
                  <c:v>14</c:v>
                </c:pt>
                <c:pt idx="2">
                  <c:v>12</c:v>
                </c:pt>
                <c:pt idx="3">
                  <c:v>10</c:v>
                </c:pt>
                <c:pt idx="4">
                  <c:v>9</c:v>
                </c:pt>
                <c:pt idx="5">
                  <c:v>7</c:v>
                </c:pt>
              </c:numCache>
            </c:numRef>
          </c:val>
        </c:ser>
        <c:dLbls>
          <c:dLblPos val="outEnd"/>
          <c:showLegendKey val="0"/>
          <c:showVal val="1"/>
          <c:showCatName val="0"/>
          <c:showSerName val="0"/>
          <c:showPercent val="0"/>
          <c:showBubbleSize val="0"/>
        </c:dLbls>
        <c:gapWidth val="0"/>
        <c:axId val="263326968"/>
        <c:axId val="263327360"/>
      </c:barChart>
      <c:catAx>
        <c:axId val="26332696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sz="1800" b="1" dirty="0" smtClean="0">
                    <a:latin typeface="Verdana" panose="020B0604030504040204" pitchFamily="34" charset="0"/>
                    <a:ea typeface="Verdana" panose="020B0604030504040204" pitchFamily="34" charset="0"/>
                    <a:cs typeface="Verdana" panose="020B0604030504040204" pitchFamily="34" charset="0"/>
                  </a:rPr>
                  <a:t>Promoting</a:t>
                </a:r>
                <a:r>
                  <a:rPr lang="en-US" sz="1800" b="1" baseline="0" dirty="0" smtClean="0">
                    <a:latin typeface="Verdana" panose="020B0604030504040204" pitchFamily="34" charset="0"/>
                    <a:ea typeface="Verdana" panose="020B0604030504040204" pitchFamily="34" charset="0"/>
                    <a:cs typeface="Verdana" panose="020B0604030504040204" pitchFamily="34" charset="0"/>
                  </a:rPr>
                  <a:t> Success for Women of Color Faculty</a:t>
                </a:r>
                <a:endParaRPr lang="en-US" sz="1800" b="1" dirty="0">
                  <a:latin typeface="Verdana" panose="020B0604030504040204" pitchFamily="34" charset="0"/>
                  <a:ea typeface="Verdana" panose="020B0604030504040204" pitchFamily="34" charset="0"/>
                  <a:cs typeface="Verdana" panose="020B0604030504040204" pitchFamily="34" charset="0"/>
                </a:endParaRPr>
              </a:p>
            </c:rich>
          </c:tx>
          <c:layout>
            <c:manualLayout>
              <c:xMode val="edge"/>
              <c:yMode val="edge"/>
              <c:x val="0.12777155854684399"/>
              <c:y val="0.90968551039608347"/>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263327360"/>
        <c:crosses val="autoZero"/>
        <c:auto val="1"/>
        <c:lblAlgn val="ctr"/>
        <c:lblOffset val="100"/>
        <c:noMultiLvlLbl val="0"/>
      </c:catAx>
      <c:valAx>
        <c:axId val="263327360"/>
        <c:scaling>
          <c:orientation val="minMax"/>
        </c:scaling>
        <c:delete val="0"/>
        <c:axPos val="l"/>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r>
                  <a:rPr lang="en-US" b="0" baseline="0" dirty="0" smtClean="0">
                    <a:latin typeface="Verdana" panose="020B0604030504040204" pitchFamily="34" charset="0"/>
                    <a:ea typeface="Verdana" panose="020B0604030504040204" pitchFamily="34" charset="0"/>
                    <a:cs typeface="Verdana" panose="020B0604030504040204" pitchFamily="34" charset="0"/>
                  </a:rPr>
                  <a:t>Institutional Reponses</a:t>
                </a:r>
                <a:endParaRPr lang="en-US" b="0" dirty="0">
                  <a:latin typeface="Verdana" panose="020B0604030504040204" pitchFamily="34" charset="0"/>
                  <a:ea typeface="Verdana" panose="020B0604030504040204" pitchFamily="34" charset="0"/>
                  <a:cs typeface="Verdana" panose="020B0604030504040204" pitchFamily="34" charset="0"/>
                </a:endParaRP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3326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invertIfNegative val="0"/>
          <c:dLbls>
            <c:dLbl>
              <c:idx val="1"/>
              <c:layout>
                <c:manualLayout>
                  <c:x val="0"/>
                  <c:y val="-2.02143235592967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755223768774167E-16"/>
                  <c:y val="-1.516074266947257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Sciences</c:v>
                </c:pt>
                <c:pt idx="4">
                  <c:v>Engineering</c:v>
                </c:pt>
              </c:strCache>
            </c:strRef>
          </c:cat>
          <c:val>
            <c:numRef>
              <c:f>Sheet1!$B$2:$B$6</c:f>
              <c:numCache>
                <c:formatCode>#,##0</c:formatCode>
                <c:ptCount val="5"/>
                <c:pt idx="0">
                  <c:v>30627</c:v>
                </c:pt>
                <c:pt idx="1">
                  <c:v>3493</c:v>
                </c:pt>
                <c:pt idx="2">
                  <c:v>4859</c:v>
                </c:pt>
                <c:pt idx="3">
                  <c:v>4569</c:v>
                </c:pt>
                <c:pt idx="4">
                  <c:v>7849</c:v>
                </c:pt>
              </c:numCache>
            </c:numRef>
          </c:val>
        </c:ser>
        <c:ser>
          <c:idx val="1"/>
          <c:order val="1"/>
          <c:tx>
            <c:strRef>
              <c:f>Sheet1!$C$1</c:f>
              <c:strCache>
                <c:ptCount val="1"/>
                <c:pt idx="0">
                  <c:v>Asian</c:v>
                </c:pt>
              </c:strCache>
            </c:strRef>
          </c:tx>
          <c:invertIfNegative val="0"/>
          <c:dLbls>
            <c:dLbl>
              <c:idx val="0"/>
              <c:layout>
                <c:manualLayout>
                  <c:x val="1.4913038199218905E-2"/>
                  <c:y val="8.0062351971330534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9826076398437318E-3"/>
                  <c:y val="-5.60436463799314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680508389903759E-17"/>
                  <c:y val="-3.46936858542432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4913056060923465E-2"/>
                  <c:y val="-2.472852422107705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994266945274062E-2"/>
                  <c:y val="-2.48703826137717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Biology</c:v>
                </c:pt>
                <c:pt idx="1">
                  <c:v>Computer Science</c:v>
                </c:pt>
                <c:pt idx="2">
                  <c:v>Math</c:v>
                </c:pt>
                <c:pt idx="3">
                  <c:v>Physical Sciences</c:v>
                </c:pt>
                <c:pt idx="4">
                  <c:v>Engineering</c:v>
                </c:pt>
              </c:strCache>
            </c:strRef>
          </c:cat>
          <c:val>
            <c:numRef>
              <c:f>Sheet1!$C$2:$C$6</c:f>
              <c:numCache>
                <c:formatCode>General</c:formatCode>
                <c:ptCount val="5"/>
                <c:pt idx="0" formatCode="#,##0">
                  <c:v>8323</c:v>
                </c:pt>
                <c:pt idx="1">
                  <c:v>634</c:v>
                </c:pt>
                <c:pt idx="2">
                  <c:v>659</c:v>
                </c:pt>
                <c:pt idx="3" formatCode="#,##0">
                  <c:v>1008</c:v>
                </c:pt>
                <c:pt idx="4" formatCode="#,##0">
                  <c:v>1918</c:v>
                </c:pt>
              </c:numCache>
            </c:numRef>
          </c:val>
        </c:ser>
        <c:ser>
          <c:idx val="2"/>
          <c:order val="2"/>
          <c:tx>
            <c:strRef>
              <c:f>Sheet1!$D$1</c:f>
              <c:strCache>
                <c:ptCount val="1"/>
                <c:pt idx="0">
                  <c:v>Hispanic</c:v>
                </c:pt>
              </c:strCache>
            </c:strRef>
          </c:tx>
          <c:invertIfNegative val="0"/>
          <c:dLbls>
            <c:dLbl>
              <c:idx val="4"/>
              <c:layout>
                <c:manualLayout>
                  <c:x val="2.6720187803620125E-2"/>
                  <c:y val="-2.893035787510064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Sciences</c:v>
                </c:pt>
                <c:pt idx="4">
                  <c:v>Engineering</c:v>
                </c:pt>
              </c:strCache>
            </c:strRef>
          </c:cat>
          <c:val>
            <c:numRef>
              <c:f>Sheet1!$D$2:$D$6</c:f>
              <c:numCache>
                <c:formatCode>General</c:formatCode>
                <c:ptCount val="5"/>
                <c:pt idx="0" formatCode="#,##0">
                  <c:v>4356</c:v>
                </c:pt>
                <c:pt idx="1">
                  <c:v>590</c:v>
                </c:pt>
                <c:pt idx="2">
                  <c:v>411</c:v>
                </c:pt>
                <c:pt idx="3">
                  <c:v>563</c:v>
                </c:pt>
                <c:pt idx="4" formatCode="#,##0">
                  <c:v>1346</c:v>
                </c:pt>
              </c:numCache>
            </c:numRef>
          </c:val>
        </c:ser>
        <c:ser>
          <c:idx val="3"/>
          <c:order val="3"/>
          <c:tx>
            <c:strRef>
              <c:f>Sheet1!$E$1</c:f>
              <c:strCache>
                <c:ptCount val="1"/>
                <c:pt idx="0">
                  <c:v>Black</c:v>
                </c:pt>
              </c:strCache>
            </c:strRef>
          </c:tx>
          <c:invertIfNegative val="0"/>
          <c:dLbls>
            <c:dLbl>
              <c:idx val="0"/>
              <c:layout>
                <c:manualLayout>
                  <c:x val="5.9652152796875729E-3"/>
                  <c:y val="-3.736243091995424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4913038199218932E-3"/>
                  <c:y val="-3.20249407885322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826076398436771E-3"/>
                  <c:y val="-3.202494078853221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Sciences</c:v>
                </c:pt>
                <c:pt idx="4">
                  <c:v>Engineering</c:v>
                </c:pt>
              </c:strCache>
            </c:strRef>
          </c:cat>
          <c:val>
            <c:numRef>
              <c:f>Sheet1!$E$2:$E$6</c:f>
              <c:numCache>
                <c:formatCode>#,##0</c:formatCode>
                <c:ptCount val="5"/>
                <c:pt idx="0">
                  <c:v>4501</c:v>
                </c:pt>
                <c:pt idx="1">
                  <c:v>1295</c:v>
                </c:pt>
                <c:pt idx="2" formatCode="General">
                  <c:v>422</c:v>
                </c:pt>
                <c:pt idx="3" formatCode="General">
                  <c:v>628</c:v>
                </c:pt>
                <c:pt idx="4" formatCode="General">
                  <c:v>805</c:v>
                </c:pt>
              </c:numCache>
            </c:numRef>
          </c:val>
        </c:ser>
        <c:ser>
          <c:idx val="4"/>
          <c:order val="4"/>
          <c:tx>
            <c:strRef>
              <c:f>Sheet1!$F$1</c:f>
              <c:strCache>
                <c:ptCount val="1"/>
                <c:pt idx="0">
                  <c:v>Native American</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Sciences</c:v>
                </c:pt>
                <c:pt idx="4">
                  <c:v>Engineering</c:v>
                </c:pt>
              </c:strCache>
            </c:strRef>
          </c:cat>
          <c:val>
            <c:numRef>
              <c:f>Sheet1!$F$2:$F$6</c:f>
              <c:numCache>
                <c:formatCode>General</c:formatCode>
                <c:ptCount val="5"/>
                <c:pt idx="0" formatCode="#,##0">
                  <c:v>323</c:v>
                </c:pt>
                <c:pt idx="1">
                  <c:v>63</c:v>
                </c:pt>
                <c:pt idx="2">
                  <c:v>35</c:v>
                </c:pt>
                <c:pt idx="3">
                  <c:v>43</c:v>
                </c:pt>
                <c:pt idx="4">
                  <c:v>77</c:v>
                </c:pt>
              </c:numCache>
            </c:numRef>
          </c:val>
        </c:ser>
        <c:dLbls>
          <c:showLegendKey val="0"/>
          <c:showVal val="0"/>
          <c:showCatName val="0"/>
          <c:showSerName val="0"/>
          <c:showPercent val="0"/>
          <c:showBubbleSize val="0"/>
        </c:dLbls>
        <c:gapWidth val="75"/>
        <c:overlap val="-25"/>
        <c:axId val="262975544"/>
        <c:axId val="262975152"/>
      </c:barChart>
      <c:catAx>
        <c:axId val="262975544"/>
        <c:scaling>
          <c:orientation val="minMax"/>
        </c:scaling>
        <c:delete val="0"/>
        <c:axPos val="b"/>
        <c:numFmt formatCode="General" sourceLinked="0"/>
        <c:majorTickMark val="none"/>
        <c:minorTickMark val="none"/>
        <c:tickLblPos val="nextTo"/>
        <c:txPr>
          <a:bodyPr/>
          <a:lstStyle/>
          <a:p>
            <a:pPr>
              <a:defRPr sz="1800" b="0">
                <a:latin typeface="Verdana" panose="020B0604030504040204" pitchFamily="34" charset="0"/>
                <a:ea typeface="Verdana" panose="020B0604030504040204" pitchFamily="34" charset="0"/>
                <a:cs typeface="Verdana" panose="020B0604030504040204" pitchFamily="34" charset="0"/>
              </a:defRPr>
            </a:pPr>
            <a:endParaRPr lang="en-US"/>
          </a:p>
        </c:txPr>
        <c:crossAx val="262975152"/>
        <c:crosses val="autoZero"/>
        <c:auto val="1"/>
        <c:lblAlgn val="ctr"/>
        <c:lblOffset val="100"/>
        <c:noMultiLvlLbl val="0"/>
      </c:catAx>
      <c:valAx>
        <c:axId val="262975152"/>
        <c:scaling>
          <c:orientation val="minMax"/>
          <c:max val="10000"/>
        </c:scaling>
        <c:delete val="0"/>
        <c:axPos val="l"/>
        <c:majorGridlines/>
        <c:numFmt formatCode="#,##0"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62975544"/>
        <c:crosses val="autoZero"/>
        <c:crossBetween val="between"/>
      </c:valAx>
    </c:plotArea>
    <c:legend>
      <c:legendPos val="b"/>
      <c:layout/>
      <c:overlay val="0"/>
      <c:txPr>
        <a:bodyPr/>
        <a:lstStyle/>
        <a:p>
          <a:pPr>
            <a:defRPr b="0">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invertIfNegative val="0"/>
          <c:dLbls>
            <c:dLbl>
              <c:idx val="3"/>
              <c:layout>
                <c:manualLayout>
                  <c:x val="0"/>
                  <c:y val="5.270091133154662E-3"/>
                </c:manualLayout>
              </c:layout>
              <c:showLegendKey val="0"/>
              <c:showVal val="1"/>
              <c:showCatName val="0"/>
              <c:showSerName val="0"/>
              <c:showPercent val="0"/>
              <c:showBubbleSize val="0"/>
              <c:extLst>
                <c:ext xmlns:c15="http://schemas.microsoft.com/office/drawing/2012/chart" uri="{CE6537A1-D6FC-4f65-9D91-7224C49458BB}">
                  <c15:layout>
                    <c:manualLayout>
                      <c:w val="4.6096520582650881E-2"/>
                      <c:h val="4.6337380030213808E-2"/>
                    </c:manualLayout>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Sheet1!$B$2:$B$6</c:f>
              <c:numCache>
                <c:formatCode>#,##0</c:formatCode>
                <c:ptCount val="5"/>
                <c:pt idx="0">
                  <c:v>3213</c:v>
                </c:pt>
                <c:pt idx="1">
                  <c:v>1130</c:v>
                </c:pt>
                <c:pt idx="2" formatCode="General">
                  <c:v>887</c:v>
                </c:pt>
                <c:pt idx="3" formatCode="General">
                  <c:v>716</c:v>
                </c:pt>
                <c:pt idx="4">
                  <c:v>2409</c:v>
                </c:pt>
              </c:numCache>
            </c:numRef>
          </c:val>
        </c:ser>
        <c:ser>
          <c:idx val="1"/>
          <c:order val="1"/>
          <c:tx>
            <c:strRef>
              <c:f>Sheet1!$C$1</c:f>
              <c:strCache>
                <c:ptCount val="1"/>
                <c:pt idx="0">
                  <c:v>Asian</c:v>
                </c:pt>
              </c:strCache>
            </c:strRef>
          </c:tx>
          <c:invertIfNegative val="0"/>
          <c:dLbls>
            <c:dLbl>
              <c:idx val="3"/>
              <c:layout>
                <c:manualLayout>
                  <c:x val="-1.0700767518339008E-16"/>
                  <c:y val="-1.054018226630932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3776372823031351E-3"/>
                  <c:y val="-1.054018226630932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Sheet1!$C$2:$C$6</c:f>
              <c:numCache>
                <c:formatCode>General</c:formatCode>
                <c:ptCount val="5"/>
                <c:pt idx="0">
                  <c:v>683</c:v>
                </c:pt>
                <c:pt idx="1">
                  <c:v>469</c:v>
                </c:pt>
                <c:pt idx="2">
                  <c:v>206</c:v>
                </c:pt>
                <c:pt idx="3">
                  <c:v>132</c:v>
                </c:pt>
                <c:pt idx="4" formatCode="#,##0">
                  <c:v>1005</c:v>
                </c:pt>
              </c:numCache>
            </c:numRef>
          </c:val>
        </c:ser>
        <c:ser>
          <c:idx val="2"/>
          <c:order val="2"/>
          <c:tx>
            <c:strRef>
              <c:f>Sheet1!$D$1</c:f>
              <c:strCache>
                <c:ptCount val="1"/>
                <c:pt idx="0">
                  <c:v>Black</c:v>
                </c:pt>
              </c:strCache>
            </c:strRef>
          </c:tx>
          <c:invertIfNegative val="0"/>
          <c:dLbls>
            <c:dLbl>
              <c:idx val="1"/>
              <c:layout>
                <c:manualLayout>
                  <c:x val="-5.350383759169504E-17"/>
                  <c:y val="-6.0606048031278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371541009919598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Sheet1!$D$2:$D$6</c:f>
              <c:numCache>
                <c:formatCode>General</c:formatCode>
                <c:ptCount val="5"/>
                <c:pt idx="0">
                  <c:v>352</c:v>
                </c:pt>
                <c:pt idx="1">
                  <c:v>463</c:v>
                </c:pt>
                <c:pt idx="2">
                  <c:v>48</c:v>
                </c:pt>
                <c:pt idx="3">
                  <c:v>65</c:v>
                </c:pt>
                <c:pt idx="4">
                  <c:v>334</c:v>
                </c:pt>
              </c:numCache>
            </c:numRef>
          </c:val>
        </c:ser>
        <c:ser>
          <c:idx val="3"/>
          <c:order val="3"/>
          <c:tx>
            <c:strRef>
              <c:f>Sheet1!$E$1</c:f>
              <c:strCache>
                <c:ptCount val="1"/>
                <c:pt idx="0">
                  <c:v>Hispanic</c:v>
                </c:pt>
              </c:strCache>
            </c:strRef>
          </c:tx>
          <c:invertIfNegative val="0"/>
          <c:dLbls>
            <c:dLbl>
              <c:idx val="0"/>
              <c:layout>
                <c:manualLayout>
                  <c:x val="1.4592124274343426E-3"/>
                  <c:y val="-5.0065865764969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592124274344497E-3"/>
                  <c:y val="-3.689063793208263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Sheet1!$E$2:$E$6</c:f>
              <c:numCache>
                <c:formatCode>General</c:formatCode>
                <c:ptCount val="5"/>
                <c:pt idx="0">
                  <c:v>319</c:v>
                </c:pt>
                <c:pt idx="1">
                  <c:v>159</c:v>
                </c:pt>
                <c:pt idx="2">
                  <c:v>56</c:v>
                </c:pt>
                <c:pt idx="3">
                  <c:v>65</c:v>
                </c:pt>
                <c:pt idx="4">
                  <c:v>366</c:v>
                </c:pt>
              </c:numCache>
            </c:numRef>
          </c:val>
        </c:ser>
        <c:ser>
          <c:idx val="4"/>
          <c:order val="4"/>
          <c:tx>
            <c:strRef>
              <c:f>Sheet1!$F$1</c:f>
              <c:strCache>
                <c:ptCount val="1"/>
                <c:pt idx="0">
                  <c:v>Native American</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Sheet1!$F$2:$F$6</c:f>
              <c:numCache>
                <c:formatCode>General</c:formatCode>
                <c:ptCount val="5"/>
                <c:pt idx="0">
                  <c:v>28</c:v>
                </c:pt>
                <c:pt idx="1">
                  <c:v>10</c:v>
                </c:pt>
                <c:pt idx="2">
                  <c:v>7</c:v>
                </c:pt>
                <c:pt idx="3">
                  <c:v>2</c:v>
                </c:pt>
                <c:pt idx="4">
                  <c:v>26</c:v>
                </c:pt>
              </c:numCache>
            </c:numRef>
          </c:val>
        </c:ser>
        <c:dLbls>
          <c:showLegendKey val="0"/>
          <c:showVal val="0"/>
          <c:showCatName val="0"/>
          <c:showSerName val="0"/>
          <c:showPercent val="0"/>
          <c:showBubbleSize val="0"/>
        </c:dLbls>
        <c:gapWidth val="75"/>
        <c:overlap val="-25"/>
        <c:axId val="263328928"/>
        <c:axId val="263329320"/>
      </c:barChart>
      <c:catAx>
        <c:axId val="263328928"/>
        <c:scaling>
          <c:orientation val="minMax"/>
        </c:scaling>
        <c:delete val="0"/>
        <c:axPos val="b"/>
        <c:numFmt formatCode="General" sourceLinked="0"/>
        <c:majorTickMark val="none"/>
        <c:minorTickMark val="none"/>
        <c:tickLblPos val="nextTo"/>
        <c:txPr>
          <a:bodyPr/>
          <a:lstStyle/>
          <a:p>
            <a:pPr>
              <a:defRPr b="0">
                <a:latin typeface="Verdana" panose="020B0604030504040204" pitchFamily="34" charset="0"/>
                <a:ea typeface="Verdana" panose="020B0604030504040204" pitchFamily="34" charset="0"/>
                <a:cs typeface="Verdana" panose="020B0604030504040204" pitchFamily="34" charset="0"/>
              </a:defRPr>
            </a:pPr>
            <a:endParaRPr lang="en-US"/>
          </a:p>
        </c:txPr>
        <c:crossAx val="263329320"/>
        <c:crosses val="autoZero"/>
        <c:auto val="1"/>
        <c:lblAlgn val="ctr"/>
        <c:lblOffset val="100"/>
        <c:noMultiLvlLbl val="0"/>
      </c:catAx>
      <c:valAx>
        <c:axId val="263329320"/>
        <c:scaling>
          <c:orientation val="minMax"/>
          <c:max val="1500"/>
          <c:min val="0"/>
        </c:scaling>
        <c:delete val="0"/>
        <c:axPos val="l"/>
        <c:majorGridlines/>
        <c:numFmt formatCode="#,##0"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63328928"/>
        <c:crosses val="autoZero"/>
        <c:crossBetween val="between"/>
      </c:valAx>
    </c:plotArea>
    <c:legend>
      <c:legendPos val="b"/>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Sheet1!$B$2:$B$6</c:f>
              <c:numCache>
                <c:formatCode>General</c:formatCode>
                <c:ptCount val="5"/>
                <c:pt idx="0">
                  <c:v>1955</c:v>
                </c:pt>
                <c:pt idx="1">
                  <c:v>107</c:v>
                </c:pt>
                <c:pt idx="2">
                  <c:v>168</c:v>
                </c:pt>
                <c:pt idx="3">
                  <c:v>551</c:v>
                </c:pt>
                <c:pt idx="4">
                  <c:v>508</c:v>
                </c:pt>
              </c:numCache>
            </c:numRef>
          </c:val>
        </c:ser>
        <c:ser>
          <c:idx val="1"/>
          <c:order val="1"/>
          <c:tx>
            <c:strRef>
              <c:f>Sheet1!$C$1</c:f>
              <c:strCache>
                <c:ptCount val="1"/>
                <c:pt idx="0">
                  <c:v>Asian</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Sheet1!$C$2:$C$6</c:f>
              <c:numCache>
                <c:formatCode>General</c:formatCode>
                <c:ptCount val="5"/>
                <c:pt idx="0">
                  <c:v>385</c:v>
                </c:pt>
                <c:pt idx="1">
                  <c:v>34</c:v>
                </c:pt>
                <c:pt idx="2">
                  <c:v>39</c:v>
                </c:pt>
                <c:pt idx="3">
                  <c:v>84</c:v>
                </c:pt>
                <c:pt idx="4">
                  <c:v>174</c:v>
                </c:pt>
              </c:numCache>
            </c:numRef>
          </c:val>
        </c:ser>
        <c:ser>
          <c:idx val="2"/>
          <c:order val="2"/>
          <c:tx>
            <c:strRef>
              <c:f>Sheet1!$D$1</c:f>
              <c:strCache>
                <c:ptCount val="1"/>
                <c:pt idx="0">
                  <c:v>Black</c:v>
                </c:pt>
              </c:strCache>
            </c:strRef>
          </c:tx>
          <c:invertIfNegative val="0"/>
          <c:dLbls>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Sheet1!$D$2:$D$6</c:f>
              <c:numCache>
                <c:formatCode>General</c:formatCode>
                <c:ptCount val="5"/>
                <c:pt idx="0">
                  <c:v>147</c:v>
                </c:pt>
                <c:pt idx="1">
                  <c:v>11</c:v>
                </c:pt>
                <c:pt idx="2">
                  <c:v>9</c:v>
                </c:pt>
                <c:pt idx="3">
                  <c:v>37</c:v>
                </c:pt>
                <c:pt idx="4">
                  <c:v>52</c:v>
                </c:pt>
              </c:numCache>
            </c:numRef>
          </c:val>
        </c:ser>
        <c:ser>
          <c:idx val="3"/>
          <c:order val="3"/>
          <c:tx>
            <c:strRef>
              <c:f>Sheet1!$E$1</c:f>
              <c:strCache>
                <c:ptCount val="1"/>
                <c:pt idx="0">
                  <c:v>Hispanic</c:v>
                </c:pt>
              </c:strCache>
            </c:strRef>
          </c:tx>
          <c:invertIfNegative val="0"/>
          <c:dLbls>
            <c:dLbl>
              <c:idx val="0"/>
              <c:layout>
                <c:manualLayout>
                  <c:x val="-2.719950473205234E-17"/>
                  <c:y val="-4.730621215061930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Sheet1!$E$2:$E$6</c:f>
              <c:numCache>
                <c:formatCode>General</c:formatCode>
                <c:ptCount val="5"/>
                <c:pt idx="0">
                  <c:v>172</c:v>
                </c:pt>
                <c:pt idx="1">
                  <c:v>7</c:v>
                </c:pt>
                <c:pt idx="2">
                  <c:v>8</c:v>
                </c:pt>
                <c:pt idx="3">
                  <c:v>50</c:v>
                </c:pt>
                <c:pt idx="4">
                  <c:v>65</c:v>
                </c:pt>
              </c:numCache>
            </c:numRef>
          </c:val>
        </c:ser>
        <c:ser>
          <c:idx val="4"/>
          <c:order val="4"/>
          <c:tx>
            <c:strRef>
              <c:f>Sheet1!$F$1</c:f>
              <c:strCache>
                <c:ptCount val="1"/>
                <c:pt idx="0">
                  <c:v>Native American</c:v>
                </c:pt>
              </c:strCache>
            </c:strRef>
          </c:tx>
          <c:invertIfNegative val="0"/>
          <c:dLbls>
            <c:dLbl>
              <c:idx val="1"/>
              <c:layout/>
              <c:tx>
                <c:rich>
                  <a:bodyPr/>
                  <a:lstStyle/>
                  <a:p>
                    <a:r>
                      <a:rPr lang="en-US" smtClean="0"/>
                      <a:t>D</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D</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Sheet1!$A$2:$A$6</c:f>
              <c:strCache>
                <c:ptCount val="5"/>
                <c:pt idx="0">
                  <c:v>Biology</c:v>
                </c:pt>
                <c:pt idx="1">
                  <c:v>Computer Science</c:v>
                </c:pt>
                <c:pt idx="2">
                  <c:v>Math</c:v>
                </c:pt>
                <c:pt idx="3">
                  <c:v>Physical Science</c:v>
                </c:pt>
                <c:pt idx="4">
                  <c:v>Engineering</c:v>
                </c:pt>
              </c:strCache>
            </c:strRef>
          </c:cat>
          <c:val>
            <c:numRef>
              <c:f>Sheet1!$F$2:$F$6</c:f>
              <c:numCache>
                <c:formatCode>General</c:formatCode>
                <c:ptCount val="5"/>
                <c:pt idx="0">
                  <c:v>15</c:v>
                </c:pt>
                <c:pt idx="1">
                  <c:v>0</c:v>
                </c:pt>
                <c:pt idx="2">
                  <c:v>0</c:v>
                </c:pt>
                <c:pt idx="3">
                  <c:v>4</c:v>
                </c:pt>
                <c:pt idx="4">
                  <c:v>2</c:v>
                </c:pt>
              </c:numCache>
            </c:numRef>
          </c:val>
        </c:ser>
        <c:dLbls>
          <c:showLegendKey val="0"/>
          <c:showVal val="0"/>
          <c:showCatName val="0"/>
          <c:showSerName val="0"/>
          <c:showPercent val="0"/>
          <c:showBubbleSize val="0"/>
        </c:dLbls>
        <c:gapWidth val="75"/>
        <c:overlap val="-25"/>
        <c:axId val="263330104"/>
        <c:axId val="263330496"/>
      </c:barChart>
      <c:catAx>
        <c:axId val="263330104"/>
        <c:scaling>
          <c:orientation val="minMax"/>
        </c:scaling>
        <c:delete val="0"/>
        <c:axPos val="b"/>
        <c:numFmt formatCode="General" sourceLinked="0"/>
        <c:majorTickMark val="none"/>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263330496"/>
        <c:crosses val="autoZero"/>
        <c:auto val="1"/>
        <c:lblAlgn val="ctr"/>
        <c:lblOffset val="100"/>
        <c:noMultiLvlLbl val="0"/>
      </c:catAx>
      <c:valAx>
        <c:axId val="263330496"/>
        <c:scaling>
          <c:orientation val="minMax"/>
          <c:max val="600"/>
        </c:scaling>
        <c:delete val="0"/>
        <c:axPos val="l"/>
        <c:majorGridlines/>
        <c:numFmt formatCode="General"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63330104"/>
        <c:crosses val="autoZero"/>
        <c:crossBetween val="between"/>
      </c:valAx>
    </c:plotArea>
    <c:legend>
      <c:legendPos val="b"/>
      <c:layout>
        <c:manualLayout>
          <c:xMode val="edge"/>
          <c:yMode val="edge"/>
          <c:x val="7.8649026075144401E-2"/>
          <c:y val="0.89877411626780845"/>
          <c:w val="0.83973457805312224"/>
          <c:h val="6.8858475418609982E-2"/>
        </c:manualLayout>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invertIfNegative val="0"/>
          <c:dLbls>
            <c:dLbl>
              <c:idx val="0"/>
              <c:layout>
                <c:manualLayout>
                  <c:x val="0"/>
                  <c:y val="-2.18749999999999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3"/>
                <c:pt idx="0">
                  <c:v>Assistant</c:v>
                </c:pt>
                <c:pt idx="1">
                  <c:v>Associate</c:v>
                </c:pt>
                <c:pt idx="2">
                  <c:v>Full</c:v>
                </c:pt>
              </c:strCache>
            </c:strRef>
          </c:cat>
          <c:val>
            <c:numRef>
              <c:f>Sheet1!$B$2:$B$4</c:f>
              <c:numCache>
                <c:formatCode>#,##0</c:formatCode>
                <c:ptCount val="3"/>
                <c:pt idx="0">
                  <c:v>27600</c:v>
                </c:pt>
                <c:pt idx="1">
                  <c:v>31800</c:v>
                </c:pt>
                <c:pt idx="2">
                  <c:v>60400</c:v>
                </c:pt>
              </c:numCache>
            </c:numRef>
          </c:val>
        </c:ser>
        <c:ser>
          <c:idx val="1"/>
          <c:order val="1"/>
          <c:tx>
            <c:strRef>
              <c:f>Sheet1!$C$1</c:f>
              <c:strCache>
                <c:ptCount val="1"/>
                <c:pt idx="0">
                  <c:v>Female</c:v>
                </c:pt>
              </c:strCache>
            </c:strRef>
          </c:tx>
          <c:invertIfNegative val="0"/>
          <c:dLbls>
            <c:dLbl>
              <c:idx val="0"/>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dLbl>
            <c:dLbl>
              <c:idx val="1"/>
              <c:layout>
                <c:manualLayout>
                  <c:x val="-1.3586251196087443E-16"/>
                  <c:y val="-3.4375000000000003E-2"/>
                </c:manualLayout>
              </c:layout>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2"/>
              <c:spPr>
                <a:noFill/>
                <a:ln>
                  <a:noFill/>
                </a:ln>
                <a:effectLst/>
              </c:spPr>
              <c:txPr>
                <a:bodyPr wrap="square" lIns="38100" tIns="19050" rIns="38100" bIns="19050" anchor="ctr">
                  <a:spAutoFit/>
                </a:bodyPr>
                <a:lstStyle/>
                <a:p>
                  <a:pPr>
                    <a:defRPr sz="1200" b="1">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Assistant</c:v>
                </c:pt>
                <c:pt idx="1">
                  <c:v>Associate</c:v>
                </c:pt>
                <c:pt idx="2">
                  <c:v>Full</c:v>
                </c:pt>
              </c:strCache>
            </c:strRef>
          </c:cat>
          <c:val>
            <c:numRef>
              <c:f>Sheet1!$C$2:$C$4</c:f>
              <c:numCache>
                <c:formatCode>#,##0</c:formatCode>
                <c:ptCount val="3"/>
                <c:pt idx="0">
                  <c:v>18900</c:v>
                </c:pt>
                <c:pt idx="1">
                  <c:v>16300</c:v>
                </c:pt>
                <c:pt idx="2">
                  <c:v>14500</c:v>
                </c:pt>
              </c:numCache>
            </c:numRef>
          </c:val>
        </c:ser>
        <c:dLbls>
          <c:showLegendKey val="0"/>
          <c:showVal val="0"/>
          <c:showCatName val="0"/>
          <c:showSerName val="0"/>
          <c:showPercent val="0"/>
          <c:showBubbleSize val="0"/>
        </c:dLbls>
        <c:gapWidth val="75"/>
        <c:overlap val="-25"/>
        <c:axId val="215009784"/>
        <c:axId val="215009392"/>
      </c:barChart>
      <c:catAx>
        <c:axId val="215009784"/>
        <c:scaling>
          <c:orientation val="minMax"/>
        </c:scaling>
        <c:delete val="0"/>
        <c:axPos val="b"/>
        <c:numFmt formatCode="General" sourceLinked="0"/>
        <c:majorTickMark val="none"/>
        <c:minorTickMark val="none"/>
        <c:tickLblPos val="nextTo"/>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215009392"/>
        <c:crosses val="autoZero"/>
        <c:auto val="1"/>
        <c:lblAlgn val="ctr"/>
        <c:lblOffset val="100"/>
        <c:noMultiLvlLbl val="0"/>
      </c:catAx>
      <c:valAx>
        <c:axId val="215009392"/>
        <c:scaling>
          <c:orientation val="minMax"/>
        </c:scaling>
        <c:delete val="0"/>
        <c:axPos val="l"/>
        <c:majorGridlines/>
        <c:numFmt formatCode="#,##0" sourceLinked="1"/>
        <c:majorTickMark val="none"/>
        <c:minorTickMark val="none"/>
        <c:tickLblPos val="nextTo"/>
        <c:spPr>
          <a:ln w="9525">
            <a:noFill/>
          </a:ln>
        </c:spPr>
        <c:txPr>
          <a:bodyPr/>
          <a:lstStyle/>
          <a:p>
            <a:pPr>
              <a:defRPr sz="1200">
                <a:latin typeface="Verdana" panose="020B0604030504040204" pitchFamily="34" charset="0"/>
                <a:ea typeface="Verdana" panose="020B0604030504040204" pitchFamily="34" charset="0"/>
                <a:cs typeface="Verdana" panose="020B0604030504040204" pitchFamily="34" charset="0"/>
              </a:defRPr>
            </a:pPr>
            <a:endParaRPr lang="en-US"/>
          </a:p>
        </c:txPr>
        <c:crossAx val="215009784"/>
        <c:crosses val="autoZero"/>
        <c:crossBetween val="between"/>
      </c:valAx>
    </c:plotArea>
    <c:legend>
      <c:legendPos val="b"/>
      <c:layout/>
      <c:overlay val="0"/>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0.13454</cdr:x>
      <cdr:y>0.06504</cdr:y>
    </cdr:from>
    <cdr:to>
      <cdr:x>0.163</cdr:x>
      <cdr:y>0.06504</cdr:y>
    </cdr:to>
    <cdr:cxnSp macro="">
      <cdr:nvCxnSpPr>
        <cdr:cNvPr id="3" name="Straight Connector 2"/>
        <cdr:cNvCxnSpPr/>
      </cdr:nvCxnSpPr>
      <cdr:spPr>
        <a:xfrm xmlns:a="http://schemas.openxmlformats.org/drawingml/2006/main">
          <a:off x="1145754" y="309514"/>
          <a:ext cx="242371" cy="0"/>
        </a:xfrm>
        <a:prstGeom xmlns:a="http://schemas.openxmlformats.org/drawingml/2006/main" prst="line">
          <a:avLst/>
        </a:prstGeom>
        <a:ln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0.16285</cdr:x>
      <cdr:y>0.03985</cdr:y>
    </cdr:from>
    <cdr:to>
      <cdr:x>0.26376</cdr:x>
      <cdr:y>0.09344</cdr:y>
    </cdr:to>
    <cdr:sp macro="" textlink="">
      <cdr:nvSpPr>
        <cdr:cNvPr id="4" name="TextBox 3"/>
        <cdr:cNvSpPr txBox="1"/>
      </cdr:nvSpPr>
      <cdr:spPr>
        <a:xfrm xmlns:a="http://schemas.openxmlformats.org/drawingml/2006/main">
          <a:off x="1410160" y="200276"/>
          <a:ext cx="873767" cy="269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30,627</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0.05328</cdr:x>
      <cdr:y>0</cdr:y>
    </cdr:from>
    <cdr:to>
      <cdr:x>0.11323</cdr:x>
      <cdr:y>0.12683</cdr:y>
    </cdr:to>
    <cdr:sp macro="" textlink="">
      <cdr:nvSpPr>
        <cdr:cNvPr id="3" name="Right Arrow 2"/>
        <cdr:cNvSpPr/>
      </cdr:nvSpPr>
      <cdr:spPr>
        <a:xfrm xmlns:a="http://schemas.openxmlformats.org/drawingml/2006/main" rot="16200000">
          <a:off x="389224" y="-1530549"/>
          <a:ext cx="646948" cy="513158"/>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0.11428</cdr:x>
      <cdr:y>0.04654</cdr:y>
    </cdr:from>
    <cdr:to>
      <cdr:x>0.18952</cdr:x>
      <cdr:y>0.09838</cdr:y>
    </cdr:to>
    <cdr:sp macro="" textlink="">
      <cdr:nvSpPr>
        <cdr:cNvPr id="4" name="TextBox 3"/>
        <cdr:cNvSpPr txBox="1"/>
      </cdr:nvSpPr>
      <cdr:spPr>
        <a:xfrm xmlns:a="http://schemas.openxmlformats.org/drawingml/2006/main">
          <a:off x="978271" y="237405"/>
          <a:ext cx="644027" cy="264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1955</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0.22407</cdr:x>
      <cdr:y>0.64955</cdr:y>
    </cdr:from>
    <cdr:to>
      <cdr:x>0.24565</cdr:x>
      <cdr:y>0.68611</cdr:y>
    </cdr:to>
    <cdr:sp macro="" textlink="">
      <cdr:nvSpPr>
        <cdr:cNvPr id="2" name="TextBox 1"/>
        <cdr:cNvSpPr txBox="1"/>
      </cdr:nvSpPr>
      <cdr:spPr>
        <a:xfrm xmlns:a="http://schemas.openxmlformats.org/drawingml/2006/main">
          <a:off x="1898400" y="3248810"/>
          <a:ext cx="182880" cy="1828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0.21899</cdr:x>
      <cdr:y>0.64524</cdr:y>
    </cdr:from>
    <cdr:to>
      <cdr:x>0.25073</cdr:x>
      <cdr:y>0.68826</cdr:y>
    </cdr:to>
    <cdr:sp macro="" textlink="">
      <cdr:nvSpPr>
        <cdr:cNvPr id="3" name="TextBox 2"/>
        <cdr:cNvSpPr txBox="1"/>
      </cdr:nvSpPr>
      <cdr:spPr>
        <a:xfrm xmlns:a="http://schemas.openxmlformats.org/drawingml/2006/main">
          <a:off x="1855369" y="3227294"/>
          <a:ext cx="268941" cy="2151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0.39569</cdr:x>
      <cdr:y>0.64345</cdr:y>
    </cdr:from>
    <cdr:to>
      <cdr:x>0.42744</cdr:x>
      <cdr:y>0.68647</cdr:y>
    </cdr:to>
    <cdr:sp macro="" textlink="">
      <cdr:nvSpPr>
        <cdr:cNvPr id="4" name="TextBox 3"/>
        <cdr:cNvSpPr txBox="1"/>
      </cdr:nvSpPr>
      <cdr:spPr>
        <a:xfrm xmlns:a="http://schemas.openxmlformats.org/drawingml/2006/main">
          <a:off x="3352474" y="3218329"/>
          <a:ext cx="268941" cy="2151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0.57577</cdr:x>
      <cdr:y>0.64094</cdr:y>
    </cdr:from>
    <cdr:to>
      <cdr:x>0.60752</cdr:x>
      <cdr:y>0.68432</cdr:y>
    </cdr:to>
    <cdr:sp macro="" textlink="">
      <cdr:nvSpPr>
        <cdr:cNvPr id="5" name="TextBox 4"/>
        <cdr:cNvSpPr txBox="1"/>
      </cdr:nvSpPr>
      <cdr:spPr>
        <a:xfrm xmlns:a="http://schemas.openxmlformats.org/drawingml/2006/main">
          <a:off x="4878203" y="3205780"/>
          <a:ext cx="268941" cy="2169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0.76256</cdr:x>
      <cdr:y>0.637</cdr:y>
    </cdr:from>
    <cdr:to>
      <cdr:x>0.7943</cdr:x>
      <cdr:y>0.68038</cdr:y>
    </cdr:to>
    <cdr:sp macro="" textlink="">
      <cdr:nvSpPr>
        <cdr:cNvPr id="6" name="TextBox 5"/>
        <cdr:cNvSpPr txBox="1"/>
      </cdr:nvSpPr>
      <cdr:spPr>
        <a:xfrm xmlns:a="http://schemas.openxmlformats.org/drawingml/2006/main">
          <a:off x="6460740" y="3186058"/>
          <a:ext cx="268941" cy="2169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0.94031</cdr:x>
      <cdr:y>0.6382</cdr:y>
    </cdr:from>
    <cdr:to>
      <cdr:x>0.97205</cdr:x>
      <cdr:y>0.68157</cdr:y>
    </cdr:to>
    <cdr:sp macro="" textlink="">
      <cdr:nvSpPr>
        <cdr:cNvPr id="7" name="TextBox 1"/>
        <cdr:cNvSpPr txBox="1"/>
      </cdr:nvSpPr>
      <cdr:spPr>
        <a:xfrm xmlns:a="http://schemas.openxmlformats.org/drawingml/2006/main">
          <a:off x="7966711" y="3192034"/>
          <a:ext cx="268941" cy="21694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0.21993</cdr:x>
      <cdr:y>0.68635</cdr:y>
    </cdr:from>
    <cdr:to>
      <cdr:x>0.2489</cdr:x>
      <cdr:y>0.72899</cdr:y>
    </cdr:to>
    <cdr:sp macro="" textlink="">
      <cdr:nvSpPr>
        <cdr:cNvPr id="3" name="TextBox 2"/>
        <cdr:cNvSpPr txBox="1"/>
      </cdr:nvSpPr>
      <cdr:spPr>
        <a:xfrm xmlns:a="http://schemas.openxmlformats.org/drawingml/2006/main">
          <a:off x="1878087" y="3290408"/>
          <a:ext cx="247426" cy="204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0.39272</cdr:x>
      <cdr:y>0.69121</cdr:y>
    </cdr:from>
    <cdr:to>
      <cdr:x>0.4217</cdr:x>
      <cdr:y>0.73385</cdr:y>
    </cdr:to>
    <cdr:sp macro="" textlink="">
      <cdr:nvSpPr>
        <cdr:cNvPr id="4" name="TextBox 3"/>
        <cdr:cNvSpPr txBox="1"/>
      </cdr:nvSpPr>
      <cdr:spPr>
        <a:xfrm xmlns:a="http://schemas.openxmlformats.org/drawingml/2006/main">
          <a:off x="3353677" y="3313717"/>
          <a:ext cx="247426" cy="204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0.5772</cdr:x>
      <cdr:y>0.68348</cdr:y>
    </cdr:from>
    <cdr:to>
      <cdr:x>0.60617</cdr:x>
      <cdr:y>0.72612</cdr:y>
    </cdr:to>
    <cdr:sp macro="" textlink="">
      <cdr:nvSpPr>
        <cdr:cNvPr id="5" name="TextBox 1"/>
        <cdr:cNvSpPr txBox="1"/>
      </cdr:nvSpPr>
      <cdr:spPr>
        <a:xfrm xmlns:a="http://schemas.openxmlformats.org/drawingml/2006/main">
          <a:off x="4928981" y="3276663"/>
          <a:ext cx="247426" cy="204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0.76094</cdr:x>
      <cdr:y>0.68959</cdr:y>
    </cdr:from>
    <cdr:to>
      <cdr:x>0.78992</cdr:x>
      <cdr:y>0.73223</cdr:y>
    </cdr:to>
    <cdr:sp macro="" textlink="">
      <cdr:nvSpPr>
        <cdr:cNvPr id="6" name="TextBox 1"/>
        <cdr:cNvSpPr txBox="1"/>
      </cdr:nvSpPr>
      <cdr:spPr>
        <a:xfrm xmlns:a="http://schemas.openxmlformats.org/drawingml/2006/main">
          <a:off x="6498083" y="3305947"/>
          <a:ext cx="247426" cy="204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0.94245</cdr:x>
      <cdr:y>0.68997</cdr:y>
    </cdr:from>
    <cdr:to>
      <cdr:x>0.97142</cdr:x>
      <cdr:y>0.7326</cdr:y>
    </cdr:to>
    <cdr:sp macro="" textlink="">
      <cdr:nvSpPr>
        <cdr:cNvPr id="7" name="TextBox 1"/>
        <cdr:cNvSpPr txBox="1"/>
      </cdr:nvSpPr>
      <cdr:spPr>
        <a:xfrm xmlns:a="http://schemas.openxmlformats.org/drawingml/2006/main">
          <a:off x="8048086" y="3307740"/>
          <a:ext cx="247426" cy="204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latin typeface="Verdana" panose="020B0604030504040204" pitchFamily="34" charset="0"/>
              <a:ea typeface="Verdana" panose="020B0604030504040204" pitchFamily="34" charset="0"/>
              <a:cs typeface="Verdana" panose="020B0604030504040204" pitchFamily="34" charset="0"/>
            </a:rPr>
            <a:t>D</a:t>
          </a:r>
          <a:endParaRPr lang="en-US"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47AF29C-42A2-4973-BC8D-0B19673B5734}" type="datetimeFigureOut">
              <a:rPr lang="en-US" smtClean="0"/>
              <a:t>8/14/2013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F20AD97-6AB1-45F9-8BF0-237F53A6FF51}" type="slidenum">
              <a:rPr lang="en-US" smtClean="0"/>
              <a:t>‹#›</a:t>
            </a:fld>
            <a:endParaRPr lang="en-US"/>
          </a:p>
        </p:txBody>
      </p:sp>
    </p:spTree>
    <p:extLst>
      <p:ext uri="{BB962C8B-B14F-4D97-AF65-F5344CB8AC3E}">
        <p14:creationId xmlns:p14="http://schemas.microsoft.com/office/powerpoint/2010/main" val="2722005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38E8B3B-E09A-4D07-AAA8-05B666900B1F}" type="datetimeFigureOut">
              <a:rPr lang="en-US" smtClean="0"/>
              <a:t>8/14/2013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2DE43B-E74A-4EEC-BA8D-D60808B561A3}" type="slidenum">
              <a:rPr lang="en-US" smtClean="0"/>
              <a:t>‹#›</a:t>
            </a:fld>
            <a:endParaRPr lang="en-US"/>
          </a:p>
        </p:txBody>
      </p:sp>
    </p:spTree>
    <p:extLst>
      <p:ext uri="{BB962C8B-B14F-4D97-AF65-F5344CB8AC3E}">
        <p14:creationId xmlns:p14="http://schemas.microsoft.com/office/powerpoint/2010/main" val="3978179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in groups</a:t>
            </a:r>
            <a:r>
              <a:rPr lang="en-US" baseline="0" dirty="0" smtClean="0"/>
              <a:t> creates awkwardness and the need to stop this tension may lend to better problem skills in groups. Although </a:t>
            </a:r>
            <a:r>
              <a:rPr lang="en-US" dirty="0" smtClean="0"/>
              <a:t>people may feel</a:t>
            </a:r>
            <a:r>
              <a:rPr lang="en-US" baseline="0" dirty="0" smtClean="0"/>
              <a:t> at ease in homogenous groups</a:t>
            </a:r>
            <a:r>
              <a:rPr lang="en-US" dirty="0" smtClean="0"/>
              <a:t>, homogeneity can prevent the exchange of new ideas and stifle the intellectual workout that stems from disagreements</a:t>
            </a:r>
            <a:r>
              <a:rPr lang="en-US" baseline="0" dirty="0" smtClean="0"/>
              <a:t> (Kellogg Insight, 2010).”</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5</a:t>
            </a:fld>
            <a:endParaRPr lang="en-US"/>
          </a:p>
        </p:txBody>
      </p:sp>
    </p:spTree>
    <p:extLst>
      <p:ext uri="{BB962C8B-B14F-4D97-AF65-F5344CB8AC3E}">
        <p14:creationId xmlns:p14="http://schemas.microsoft.com/office/powerpoint/2010/main" val="2889357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interviews conducted with WOC</a:t>
            </a:r>
            <a:r>
              <a:rPr lang="en-US" baseline="0" dirty="0" smtClean="0"/>
              <a:t> STEM professors.  WOC STEM professors were in biology, chemistry, and engineering departments.  WOC faculty were asked what are some </a:t>
            </a:r>
            <a:r>
              <a:rPr lang="en-US" baseline="0" smtClean="0"/>
              <a:t>of the barriers </a:t>
            </a:r>
            <a:r>
              <a:rPr lang="en-US" baseline="0" dirty="0" smtClean="0"/>
              <a:t>to their success?</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30</a:t>
            </a:fld>
            <a:endParaRPr lang="en-US"/>
          </a:p>
        </p:txBody>
      </p:sp>
    </p:spTree>
    <p:extLst>
      <p:ext uri="{BB962C8B-B14F-4D97-AF65-F5344CB8AC3E}">
        <p14:creationId xmlns:p14="http://schemas.microsoft.com/office/powerpoint/2010/main" val="82685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sample of interviews conducted with WOC</a:t>
            </a:r>
            <a:r>
              <a:rPr lang="en-US" baseline="0" dirty="0" smtClean="0"/>
              <a:t> STEM professors.  WOC STEM professors were in biology, chemistry, and engineering departments.  WOC faculty were asked what are some </a:t>
            </a:r>
            <a:r>
              <a:rPr lang="en-US" baseline="0" smtClean="0"/>
              <a:t>of the barriers </a:t>
            </a:r>
            <a:r>
              <a:rPr lang="en-US" baseline="0" dirty="0" smtClean="0"/>
              <a:t>to their success?</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31</a:t>
            </a:fld>
            <a:endParaRPr lang="en-US"/>
          </a:p>
        </p:txBody>
      </p:sp>
    </p:spTree>
    <p:extLst>
      <p:ext uri="{BB962C8B-B14F-4D97-AF65-F5344CB8AC3E}">
        <p14:creationId xmlns:p14="http://schemas.microsoft.com/office/powerpoint/2010/main" val="302451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CS=computer science</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36</a:t>
            </a:fld>
            <a:endParaRPr lang="en-US"/>
          </a:p>
        </p:txBody>
      </p:sp>
    </p:spTree>
    <p:extLst>
      <p:ext uri="{BB962C8B-B14F-4D97-AF65-F5344CB8AC3E}">
        <p14:creationId xmlns:p14="http://schemas.microsoft.com/office/powerpoint/2010/main" val="196838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()=male professors, &lt;100=suppressed to avoid disclosure of confidential information.  Please note that at every</a:t>
            </a:r>
            <a:r>
              <a:rPr lang="en-US" baseline="0" dirty="0" smtClean="0"/>
              <a:t> level male professors have a higher number of faculty representatives, particularly at the full professor level.</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40</a:t>
            </a:fld>
            <a:endParaRPr lang="en-US"/>
          </a:p>
        </p:txBody>
      </p:sp>
    </p:spTree>
    <p:extLst>
      <p:ext uri="{BB962C8B-B14F-4D97-AF65-F5344CB8AC3E}">
        <p14:creationId xmlns:p14="http://schemas.microsoft.com/office/powerpoint/2010/main" val="304965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PD/PC’s may not always be able to push</a:t>
            </a:r>
            <a:r>
              <a:rPr lang="en-US" baseline="0" dirty="0" smtClean="0"/>
              <a:t> for major change (Big C) but may be able to do little things to advance change (Little C).  For example, being aware of who’s at the table and who is not at the table and looking for opportunities for alliance building and hindrances to alliance (see Survey </a:t>
            </a:r>
            <a:r>
              <a:rPr lang="en-US" baseline="0" dirty="0" err="1" smtClean="0"/>
              <a:t>Cont</a:t>
            </a:r>
            <a:r>
              <a:rPr lang="en-US" baseline="0" dirty="0" smtClean="0"/>
              <a:t>: http://www.aacu.org/ocww/volume36_1/feature.cfm?section=1)</a:t>
            </a:r>
          </a:p>
        </p:txBody>
      </p:sp>
      <p:sp>
        <p:nvSpPr>
          <p:cNvPr id="4" name="Slide Number Placeholder 3"/>
          <p:cNvSpPr>
            <a:spLocks noGrp="1"/>
          </p:cNvSpPr>
          <p:nvPr>
            <p:ph type="sldNum" sz="quarter" idx="10"/>
          </p:nvPr>
        </p:nvSpPr>
        <p:spPr/>
        <p:txBody>
          <a:bodyPr/>
          <a:lstStyle/>
          <a:p>
            <a:fld id="{B32DE43B-E74A-4EEC-BA8D-D60808B561A3}" type="slidenum">
              <a:rPr lang="en-US" smtClean="0"/>
              <a:t>44</a:t>
            </a:fld>
            <a:endParaRPr lang="en-US"/>
          </a:p>
        </p:txBody>
      </p:sp>
    </p:spTree>
    <p:extLst>
      <p:ext uri="{BB962C8B-B14F-4D97-AF65-F5344CB8AC3E}">
        <p14:creationId xmlns:p14="http://schemas.microsoft.com/office/powerpoint/2010/main" val="31327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45</a:t>
            </a:fld>
            <a:endParaRPr lang="en-US"/>
          </a:p>
        </p:txBody>
      </p:sp>
    </p:spTree>
    <p:extLst>
      <p:ext uri="{BB962C8B-B14F-4D97-AF65-F5344CB8AC3E}">
        <p14:creationId xmlns:p14="http://schemas.microsoft.com/office/powerpoint/2010/main" val="13742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46</a:t>
            </a:fld>
            <a:endParaRPr lang="en-US"/>
          </a:p>
        </p:txBody>
      </p:sp>
    </p:spTree>
    <p:extLst>
      <p:ext uri="{BB962C8B-B14F-4D97-AF65-F5344CB8AC3E}">
        <p14:creationId xmlns:p14="http://schemas.microsoft.com/office/powerpoint/2010/main" val="3381349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less than 2-minute Tim Wise you</a:t>
            </a:r>
            <a:r>
              <a:rPr lang="en-US" baseline="0" dirty="0" smtClean="0"/>
              <a:t> tube video details how white people talk about race.</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47</a:t>
            </a:fld>
            <a:endParaRPr lang="en-US"/>
          </a:p>
        </p:txBody>
      </p:sp>
    </p:spTree>
    <p:extLst>
      <p:ext uri="{BB962C8B-B14F-4D97-AF65-F5344CB8AC3E}">
        <p14:creationId xmlns:p14="http://schemas.microsoft.com/office/powerpoint/2010/main" val="194367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Asian American women STEM professors lowest race/ethnic tenure professor group (</a:t>
            </a:r>
            <a:r>
              <a:rPr lang="en-US" baseline="0" dirty="0" err="1" smtClean="0"/>
              <a:t>Burrelli</a:t>
            </a:r>
            <a:r>
              <a:rPr lang="en-US" baseline="0" dirty="0" smtClean="0"/>
              <a:t>, 2009).</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6</a:t>
            </a:fld>
            <a:endParaRPr lang="en-US"/>
          </a:p>
        </p:txBody>
      </p:sp>
    </p:spTree>
    <p:extLst>
      <p:ext uri="{BB962C8B-B14F-4D97-AF65-F5344CB8AC3E}">
        <p14:creationId xmlns:p14="http://schemas.microsoft.com/office/powerpoint/2010/main" val="251106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Asian American women STEM professors lowest race/ethnic tenure professor group (</a:t>
            </a:r>
            <a:r>
              <a:rPr lang="en-US" baseline="0" dirty="0" err="1" smtClean="0"/>
              <a:t>Burrelli</a:t>
            </a:r>
            <a:r>
              <a:rPr lang="en-US" baseline="0" dirty="0" smtClean="0"/>
              <a:t>, 2009).</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7</a:t>
            </a:fld>
            <a:endParaRPr lang="en-US"/>
          </a:p>
        </p:txBody>
      </p:sp>
    </p:spTree>
    <p:extLst>
      <p:ext uri="{BB962C8B-B14F-4D97-AF65-F5344CB8AC3E}">
        <p14:creationId xmlns:p14="http://schemas.microsoft.com/office/powerpoint/2010/main" val="148301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 holding doctorates</a:t>
            </a:r>
            <a:r>
              <a:rPr lang="en-US" baseline="0" dirty="0" smtClean="0"/>
              <a:t> in Science, Engineering, and Health (SEH) account for 21% full, 37% associate, and 42% junior </a:t>
            </a:r>
            <a:r>
              <a:rPr lang="en-US" baseline="0" smtClean="0"/>
              <a:t>professors.</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10</a:t>
            </a:fld>
            <a:endParaRPr lang="en-US"/>
          </a:p>
        </p:txBody>
      </p:sp>
    </p:spTree>
    <p:extLst>
      <p:ext uri="{BB962C8B-B14F-4D97-AF65-F5344CB8AC3E}">
        <p14:creationId xmlns:p14="http://schemas.microsoft.com/office/powerpoint/2010/main" val="212214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here is for individuals to list these individuals</a:t>
            </a:r>
            <a:r>
              <a:rPr lang="en-US" baseline="0" dirty="0" smtClean="0"/>
              <a:t> by race and gender.  Individuals may come away from this exercise realizing that their daily life may not include a realm of diverse people.</a:t>
            </a:r>
          </a:p>
          <a:p>
            <a:r>
              <a:rPr lang="en-US" baseline="0" dirty="0" smtClean="0"/>
              <a:t>This exercise may also be done with a set of different colored beads and clear plastic cups.  Please see handout.</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11</a:t>
            </a:fld>
            <a:endParaRPr lang="en-US"/>
          </a:p>
        </p:txBody>
      </p:sp>
    </p:spTree>
    <p:extLst>
      <p:ext uri="{BB962C8B-B14F-4D97-AF65-F5344CB8AC3E}">
        <p14:creationId xmlns:p14="http://schemas.microsoft.com/office/powerpoint/2010/main" val="174168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23</a:t>
            </a:fld>
            <a:endParaRPr lang="en-US"/>
          </a:p>
        </p:txBody>
      </p:sp>
    </p:spTree>
    <p:extLst>
      <p:ext uri="{BB962C8B-B14F-4D97-AF65-F5344CB8AC3E}">
        <p14:creationId xmlns:p14="http://schemas.microsoft.com/office/powerpoint/2010/main" val="382443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24</a:t>
            </a:fld>
            <a:endParaRPr lang="en-US"/>
          </a:p>
        </p:txBody>
      </p:sp>
    </p:spTree>
    <p:extLst>
      <p:ext uri="{BB962C8B-B14F-4D97-AF65-F5344CB8AC3E}">
        <p14:creationId xmlns:p14="http://schemas.microsoft.com/office/powerpoint/2010/main" val="95821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25</a:t>
            </a:fld>
            <a:endParaRPr lang="en-US"/>
          </a:p>
        </p:txBody>
      </p:sp>
    </p:spTree>
    <p:extLst>
      <p:ext uri="{BB962C8B-B14F-4D97-AF65-F5344CB8AC3E}">
        <p14:creationId xmlns:p14="http://schemas.microsoft.com/office/powerpoint/2010/main" val="1381543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a:t>
            </a:r>
            <a:r>
              <a:rPr lang="en-US" baseline="0" dirty="0" smtClean="0"/>
              <a:t> Directors/Coordinators were asked to rate aspects of their ADVANCE program for WOC.  The last category asked PD/PC’s to rate how well their programs differentiated issues faced by WOC and White Women.</a:t>
            </a:r>
            <a:endParaRPr lang="en-US" dirty="0"/>
          </a:p>
        </p:txBody>
      </p:sp>
      <p:sp>
        <p:nvSpPr>
          <p:cNvPr id="4" name="Slide Number Placeholder 3"/>
          <p:cNvSpPr>
            <a:spLocks noGrp="1"/>
          </p:cNvSpPr>
          <p:nvPr>
            <p:ph type="sldNum" sz="quarter" idx="10"/>
          </p:nvPr>
        </p:nvSpPr>
        <p:spPr/>
        <p:txBody>
          <a:bodyPr/>
          <a:lstStyle/>
          <a:p>
            <a:fld id="{B32DE43B-E74A-4EEC-BA8D-D60808B561A3}" type="slidenum">
              <a:rPr lang="en-US" smtClean="0"/>
              <a:t>26</a:t>
            </a:fld>
            <a:endParaRPr lang="en-US"/>
          </a:p>
        </p:txBody>
      </p:sp>
    </p:spTree>
    <p:extLst>
      <p:ext uri="{BB962C8B-B14F-4D97-AF65-F5344CB8AC3E}">
        <p14:creationId xmlns:p14="http://schemas.microsoft.com/office/powerpoint/2010/main" val="163933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7AD4BC-D172-8443-84A6-AA7164B6986B}"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D4BC-D172-8443-84A6-AA7164B6986B}"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D4BC-D172-8443-84A6-AA7164B6986B}"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7AD4BC-D172-8443-84A6-AA7164B6986B}"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AD4BC-D172-8443-84A6-AA7164B6986B}" type="datetimeFigureOut">
              <a:rPr lang="en-US" smtClean="0"/>
              <a:pPr/>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7AD4BC-D172-8443-84A6-AA7164B6986B}"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7AD4BC-D172-8443-84A6-AA7164B6986B}" type="datetimeFigureOut">
              <a:rPr lang="en-US" smtClean="0"/>
              <a:pPr/>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7AD4BC-D172-8443-84A6-AA7164B6986B}" type="datetimeFigureOut">
              <a:rPr lang="en-US" smtClean="0"/>
              <a:pPr/>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AD4BC-D172-8443-84A6-AA7164B6986B}" type="datetimeFigureOut">
              <a:rPr lang="en-US" smtClean="0"/>
              <a:pPr/>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D4BC-D172-8443-84A6-AA7164B6986B}"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AD4BC-D172-8443-84A6-AA7164B6986B}" type="datetimeFigureOut">
              <a:rPr lang="en-US" smtClean="0"/>
              <a:pPr/>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62F156-3454-4A46-8673-5EA4E3E58A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AD4BC-D172-8443-84A6-AA7164B6986B}" type="datetimeFigureOut">
              <a:rPr lang="en-US" smtClean="0"/>
              <a:pPr/>
              <a:t>8/14/2013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62F156-3454-4A46-8673-5EA4E3E58A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indiancountrytodaymedianetwork.com/ictarchives/2010/09/28/indigenous-women-in-science-network-offers-support-to-women-in-stem-careers-81815" TargetMode="External"/><Relationship Id="rId3" Type="http://schemas.openxmlformats.org/officeDocument/2006/relationships/hyperlink" Target="http://sciencewomen.rutgers.edu/WoCS" TargetMode="External"/><Relationship Id="rId7" Type="http://schemas.openxmlformats.org/officeDocument/2006/relationships/hyperlink" Target="http://pace.dbs.umt.edu/default.ht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advancehbcuwomenfaculty.org/" TargetMode="External"/><Relationship Id="rId5" Type="http://schemas.openxmlformats.org/officeDocument/2006/relationships/hyperlink" Target="http://advance.tamu.edu/index.php/activities/advance-scholar-program.html" TargetMode="External"/><Relationship Id="rId4" Type="http://schemas.openxmlformats.org/officeDocument/2006/relationships/hyperlink" Target="http://www.syr.edu/suadvance/pdfs/2012CFF.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iwpr.org/initiatives/women-of-color-in-stem" TargetMode="External"/><Relationship Id="rId3" Type="http://schemas.openxmlformats.org/officeDocument/2006/relationships/hyperlink" Target="http://www.mentornet.net/" TargetMode="External"/><Relationship Id="rId7" Type="http://schemas.openxmlformats.org/officeDocument/2006/relationships/hyperlink" Target="http://nsfadvance.rit.edu/"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jsums.edu/jsuadvance/" TargetMode="External"/><Relationship Id="rId5" Type="http://schemas.openxmlformats.org/officeDocument/2006/relationships/hyperlink" Target="http://huadvanceit.cldc.howard.edu/" TargetMode="External"/><Relationship Id="rId4" Type="http://schemas.openxmlformats.org/officeDocument/2006/relationships/hyperlink" Target="http://www.purdue.edu/discoverypark/adva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5mAMDZYElE&amp;feature=related"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youtube.com/watch?v=IV3m-2utW10&amp;feature=results_main&amp;playnext=1&amp;list=PLF7BB38D940F6E5C1"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nymbp.org/reference/WhitePrivilege.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acu.org/ocww/volume36_1/feature.cfm?section=1" TargetMode="External"/><Relationship Id="rId7" Type="http://schemas.openxmlformats.org/officeDocument/2006/relationships/hyperlink" Target="http://harvardmagazine.com/2002/03/faculty-diversity.html"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terc.edu/downloads/Ong,%20IDB%20White%20Paper,%203-31-10,%20FINALv32.pdf" TargetMode="External"/><Relationship Id="rId5" Type="http://schemas.openxmlformats.org/officeDocument/2006/relationships/hyperlink" Target="http://web.mit.edu/provost/raceinitiative/report.pdf" TargetMode="External"/><Relationship Id="rId4" Type="http://schemas.openxmlformats.org/officeDocument/2006/relationships/hyperlink" Target="http://insightpv.org/storage/Microsoft%20Word%20-%20Unpacking%20the%20Knapsack%20of%20White%20Privilege.pdf"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ADVANCEAIMNetwork@gmail.com"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mingtrammel@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youtube.com/watch?v=t4DT3tQqgR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sp>
        <p:nvSpPr>
          <p:cNvPr id="15" name="Text Placeholder 14"/>
          <p:cNvSpPr>
            <a:spLocks noGrp="1"/>
          </p:cNvSpPr>
          <p:nvPr>
            <p:ph type="body" idx="1"/>
          </p:nvPr>
        </p:nvSpPr>
        <p:spPr/>
        <p:txBody>
          <a:bodyPr/>
          <a:lstStyle/>
          <a:p>
            <a:endParaRPr lang="en-US"/>
          </a:p>
        </p:txBody>
      </p:sp>
      <p:pic>
        <p:nvPicPr>
          <p:cNvPr id="4" name="Picture 3" descr="Title.jpg"/>
          <p:cNvPicPr>
            <a:picLocks noChangeAspect="1"/>
          </p:cNvPicPr>
          <p:nvPr/>
        </p:nvPicPr>
        <p:blipFill>
          <a:blip r:embed="rId2"/>
          <a:stretch>
            <a:fillRect/>
          </a:stretch>
        </p:blipFill>
        <p:spPr>
          <a:xfrm>
            <a:off x="4089" y="0"/>
            <a:ext cx="9139911" cy="6858000"/>
          </a:xfrm>
          <a:prstGeom prst="rect">
            <a:avLst/>
          </a:prstGeom>
        </p:spPr>
      </p:pic>
      <p:sp>
        <p:nvSpPr>
          <p:cNvPr id="16" name="Title Placeholder 1"/>
          <p:cNvSpPr txBox="1">
            <a:spLocks/>
          </p:cNvSpPr>
          <p:nvPr/>
        </p:nvSpPr>
        <p:spPr>
          <a:xfrm>
            <a:off x="2125824" y="2394719"/>
            <a:ext cx="6766249" cy="1560869"/>
          </a:xfrm>
          <a:prstGeom prst="rect">
            <a:avLst/>
          </a:prstGeom>
        </p:spPr>
        <p:txBody>
          <a:bodyPr vert="horz" lIns="91440" tIns="45720" rIns="91440" bIns="45720" rtlCol="0" anchor="ctr">
            <a:noAutofit/>
          </a:bodyPr>
          <a:lstStyle/>
          <a:p>
            <a:pPr lvl="0">
              <a:spcBef>
                <a:spcPct val="0"/>
              </a:spcBef>
            </a:pP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An ADVANCE </a:t>
            </a:r>
            <a:r>
              <a:rPr lang="en-US" sz="2800" b="1" i="1" dirty="0">
                <a:latin typeface="Times New Roman" panose="02020603050405020304" pitchFamily="18" charset="0"/>
                <a:ea typeface="Verdana" panose="020B0604030504040204" pitchFamily="34" charset="0"/>
                <a:cs typeface="Times New Roman" panose="02020603050405020304" pitchFamily="18" charset="0"/>
              </a:rPr>
              <a:t>Dialogue </a:t>
            </a: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on </a:t>
            </a:r>
            <a:r>
              <a:rPr lang="en-US" sz="2800" b="1" i="1" dirty="0">
                <a:latin typeface="Times New Roman" panose="02020603050405020304" pitchFamily="18" charset="0"/>
                <a:ea typeface="Verdana" panose="020B0604030504040204" pitchFamily="34" charset="0"/>
                <a:cs typeface="Times New Roman" panose="02020603050405020304" pitchFamily="18" charset="0"/>
              </a:rPr>
              <a:t>Women </a:t>
            </a: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of Color in the Academy and Forging Cross-Racial Alliances</a:t>
            </a:r>
            <a:endParaRPr lang="en-US" sz="2800" b="1" i="1" kern="100" spc="-100" dirty="0" smtClean="0">
              <a:latin typeface="Times New Roman" panose="02020603050405020304" pitchFamily="18" charset="0"/>
              <a:ea typeface="Verdana" panose="020B0604030504040204" pitchFamily="34" charset="0"/>
              <a:cs typeface="Times New Roman" panose="02020603050405020304" pitchFamily="18" charset="0"/>
            </a:endParaRPr>
          </a:p>
        </p:txBody>
      </p:sp>
      <p:sp>
        <p:nvSpPr>
          <p:cNvPr id="17" name="Title Placeholder 1"/>
          <p:cNvSpPr txBox="1">
            <a:spLocks/>
          </p:cNvSpPr>
          <p:nvPr/>
        </p:nvSpPr>
        <p:spPr>
          <a:xfrm>
            <a:off x="2209800" y="3200400"/>
            <a:ext cx="5410200" cy="762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1" u="none" strike="noStrike" kern="1200" cap="none" normalizeH="0" noProof="0" dirty="0" smtClean="0">
                <a:ln>
                  <a:noFill/>
                </a:ln>
                <a:solidFill>
                  <a:schemeClr val="tx1"/>
                </a:solidFill>
                <a:effectLst/>
                <a:uLnTx/>
                <a:uFillTx/>
                <a:latin typeface="Times New Roman" pitchFamily="18" charset="0"/>
                <a:ea typeface="+mj-ea"/>
                <a:cs typeface="Times New Roman" pitchFamily="18" charset="0"/>
              </a:rPr>
              <a:t> </a:t>
            </a:r>
          </a:p>
        </p:txBody>
      </p:sp>
      <p:sp>
        <p:nvSpPr>
          <p:cNvPr id="18" name="Title Placeholder 1"/>
          <p:cNvSpPr txBox="1">
            <a:spLocks/>
          </p:cNvSpPr>
          <p:nvPr/>
        </p:nvSpPr>
        <p:spPr>
          <a:xfrm>
            <a:off x="2209800" y="5235575"/>
            <a:ext cx="5410200" cy="1066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rgbClr val="00467F"/>
                </a:solidFill>
                <a:effectLst/>
                <a:uLnTx/>
                <a:uFillTx/>
                <a:latin typeface="Verdana" pitchFamily="34" charset="0"/>
                <a:ea typeface="+mj-ea"/>
                <a:cs typeface="Times New Roman" pitchFamily="18" charset="0"/>
              </a:rPr>
              <a:t> </a:t>
            </a:r>
            <a:endParaRPr kumimoji="0" lang="en-US" sz="1400" b="1" i="0" u="none" strike="noStrike" kern="1200" cap="none" spc="0" normalizeH="0" baseline="0" noProof="0" dirty="0" smtClean="0">
              <a:ln>
                <a:noFill/>
              </a:ln>
              <a:solidFill>
                <a:srgbClr val="00467F"/>
              </a:solidFill>
              <a:effectLst/>
              <a:uLnTx/>
              <a:uFillTx/>
              <a:latin typeface="Verdana" pitchFamily="34" charset="0"/>
              <a:ea typeface="+mn-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rgbClr val="00467F"/>
              </a:solidFill>
              <a:effectLst/>
              <a:uLnTx/>
              <a:uFillTx/>
              <a:latin typeface="Verdana" pitchFamily="34" charset="0"/>
              <a:ea typeface="+mn-ea"/>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1" i="0" u="none" strike="noStrike" kern="1200" cap="none" spc="0" normalizeH="0" baseline="0" noProof="0" dirty="0" smtClean="0">
              <a:ln>
                <a:noFill/>
              </a:ln>
              <a:solidFill>
                <a:srgbClr val="00467F"/>
              </a:solidFill>
              <a:effectLst/>
              <a:uLnTx/>
              <a:uFillTx/>
              <a:latin typeface="Verdana" pitchFamily="34" charset="0"/>
              <a:ea typeface="+mj-ea"/>
              <a:cs typeface="Times New Roman" pitchFamily="18" charset="0"/>
            </a:endParaRPr>
          </a:p>
        </p:txBody>
      </p:sp>
      <p:sp>
        <p:nvSpPr>
          <p:cNvPr id="8" name="TextBox 7"/>
          <p:cNvSpPr txBox="1"/>
          <p:nvPr/>
        </p:nvSpPr>
        <p:spPr>
          <a:xfrm>
            <a:off x="597673" y="5791200"/>
            <a:ext cx="7315200" cy="1015663"/>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Funding for this presentation was made possible through the </a:t>
            </a:r>
            <a:r>
              <a:rPr lang="en-US" sz="1200" dirty="0" smtClean="0">
                <a:latin typeface="Verdana" panose="020B0604030504040204" pitchFamily="34" charset="0"/>
                <a:ea typeface="Verdana" panose="020B0604030504040204" pitchFamily="34" charset="0"/>
                <a:cs typeface="Verdana" panose="020B0604030504040204" pitchFamily="34" charset="0"/>
              </a:rPr>
              <a:t>National </a:t>
            </a:r>
            <a:r>
              <a:rPr lang="en-US" sz="1200" dirty="0">
                <a:latin typeface="Verdana" panose="020B0604030504040204" pitchFamily="34" charset="0"/>
                <a:ea typeface="Verdana" panose="020B0604030504040204" pitchFamily="34" charset="0"/>
                <a:cs typeface="Verdana" panose="020B0604030504040204" pitchFamily="34" charset="0"/>
              </a:rPr>
              <a:t>Science Foundation ADVANCE Institutional Transformation grant </a:t>
            </a:r>
            <a:r>
              <a:rPr lang="en-US" sz="1200" dirty="0" smtClean="0">
                <a:latin typeface="Verdana" panose="020B0604030504040204" pitchFamily="34" charset="0"/>
                <a:ea typeface="Verdana" panose="020B0604030504040204" pitchFamily="34" charset="0"/>
                <a:cs typeface="Verdana" panose="020B0604030504040204" pitchFamily="34" charset="0"/>
              </a:rPr>
              <a:t>(#0810927</a:t>
            </a:r>
            <a:r>
              <a:rPr lang="en-US" sz="1200" dirty="0">
                <a:latin typeface="Verdana" panose="020B0604030504040204" pitchFamily="34" charset="0"/>
                <a:ea typeface="Verdana" panose="020B0604030504040204" pitchFamily="34" charset="0"/>
                <a:cs typeface="Verdana" panose="020B0604030504040204" pitchFamily="34" charset="0"/>
              </a:rPr>
              <a:t>) awarded to Washington State University 2008. Any opinions, findings, and conclusions or recommendations expressed in this material are those of the author(s) and do not necessarily reflect the views of the National Science Foundation.</a:t>
            </a:r>
          </a:p>
        </p:txBody>
      </p:sp>
      <p:sp>
        <p:nvSpPr>
          <p:cNvPr id="3" name="TextBox 2"/>
          <p:cNvSpPr txBox="1"/>
          <p:nvPr/>
        </p:nvSpPr>
        <p:spPr>
          <a:xfrm>
            <a:off x="2056887" y="1726163"/>
            <a:ext cx="6835186" cy="646331"/>
          </a:xfrm>
          <a:prstGeom prst="rect">
            <a:avLst/>
          </a:prstGeom>
          <a:noFill/>
        </p:spPr>
        <p:txBody>
          <a:bodyPr wrap="square" rtlCol="0">
            <a:spAutoFit/>
          </a:bodyPr>
          <a:lstStyle/>
          <a:p>
            <a:pPr lvl="0">
              <a:spcBef>
                <a:spcPct val="0"/>
              </a:spcBef>
            </a:pPr>
            <a:r>
              <a:rPr lang="en-US" sz="3600" b="1" dirty="0">
                <a:solidFill>
                  <a:srgbClr val="00467F"/>
                </a:solidFill>
                <a:latin typeface="Verdana" panose="020B0604030504040204" pitchFamily="34" charset="0"/>
                <a:ea typeface="Verdana" panose="020B0604030504040204" pitchFamily="34" charset="0"/>
                <a:cs typeface="Verdana" panose="020B0604030504040204" pitchFamily="34" charset="0"/>
              </a:rPr>
              <a:t>From Barriers to Bridges: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76069" y="1519520"/>
            <a:ext cx="7125333" cy="11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Women account for 21% full professors, 37% associate professors and 42% of junior professors (NSF, 2012).</a:t>
            </a:r>
            <a:endParaRPr lang="en-US" sz="2400" dirty="0" smtClean="0">
              <a:solidFill>
                <a:srgbClr val="161616"/>
              </a:solidFill>
            </a:endParaRPr>
          </a:p>
        </p:txBody>
      </p:sp>
      <p:sp>
        <p:nvSpPr>
          <p:cNvPr id="22" name="Title Placeholder 1"/>
          <p:cNvSpPr txBox="1">
            <a:spLocks/>
          </p:cNvSpPr>
          <p:nvPr/>
        </p:nvSpPr>
        <p:spPr>
          <a:xfrm>
            <a:off x="1866900" y="533400"/>
            <a:ext cx="7034504"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Higher Education:</a:t>
            </a:r>
            <a:endParaRPr lang="en-US" sz="3000" b="1" dirty="0">
              <a:solidFill>
                <a:srgbClr val="00467F"/>
              </a:solidFill>
              <a:latin typeface="Verdana"/>
              <a:cs typeface="Verdana"/>
            </a:endParaRPr>
          </a:p>
        </p:txBody>
      </p:sp>
      <p:sp>
        <p:nvSpPr>
          <p:cNvPr id="23" name="Title Placeholder 1"/>
          <p:cNvSpPr txBox="1">
            <a:spLocks/>
          </p:cNvSpPr>
          <p:nvPr/>
        </p:nvSpPr>
        <p:spPr>
          <a:xfrm>
            <a:off x="1776070" y="1094938"/>
            <a:ext cx="7125334" cy="578402"/>
          </a:xfrm>
          <a:prstGeom prst="rect">
            <a:avLst/>
          </a:prstGeom>
        </p:spPr>
        <p:txBody>
          <a:bodyPr vert="horz" lIns="91440" tIns="45720" rIns="91440" bIns="45720" rtlCol="0" anchor="ctr">
            <a:noAutofit/>
          </a:bodyPr>
          <a:lstStyle/>
          <a:p>
            <a:pPr defTabSz="914400">
              <a:lnSpc>
                <a:spcPts val="2480"/>
              </a:lnSpc>
              <a:spcBef>
                <a:spcPct val="0"/>
              </a:spcBef>
              <a:defRPr/>
            </a:pPr>
            <a:r>
              <a:rPr lang="en-US" sz="2800" b="1" i="1" dirty="0" smtClean="0">
                <a:solidFill>
                  <a:prstClr val="black"/>
                </a:solidFill>
                <a:latin typeface="Times New Roman" pitchFamily="18" charset="0"/>
                <a:cs typeface="Times New Roman" pitchFamily="18" charset="0"/>
              </a:rPr>
              <a:t>Faculty Gender Diversity</a:t>
            </a:r>
          </a:p>
        </p:txBody>
      </p:sp>
      <p:sp>
        <p:nvSpPr>
          <p:cNvPr id="8" name="Title Placeholder 1"/>
          <p:cNvSpPr txBox="1">
            <a:spLocks/>
          </p:cNvSpPr>
          <p:nvPr/>
        </p:nvSpPr>
        <p:spPr>
          <a:xfrm>
            <a:off x="1758551" y="2672284"/>
            <a:ext cx="7125333" cy="621093"/>
          </a:xfrm>
          <a:prstGeom prst="rect">
            <a:avLst/>
          </a:prstGeom>
        </p:spPr>
        <p:txBody>
          <a:bodyPr vert="horz" lIns="91440" tIns="45720" rIns="91440" bIns="45720" rtlCol="0" anchor="ctr">
            <a:noAutofit/>
          </a:bodyPr>
          <a:lstStyle/>
          <a:p>
            <a:pPr defTabSz="914400">
              <a:lnSpc>
                <a:spcPts val="2480"/>
              </a:lnSpc>
              <a:spcBef>
                <a:spcPct val="0"/>
              </a:spcBef>
              <a:defRPr/>
            </a:pPr>
            <a:r>
              <a:rPr lang="en-US" sz="2800" b="1" i="1" dirty="0" smtClean="0">
                <a:solidFill>
                  <a:prstClr val="black"/>
                </a:solidFill>
                <a:latin typeface="Times New Roman" pitchFamily="18" charset="0"/>
                <a:cs typeface="Times New Roman" pitchFamily="18" charset="0"/>
              </a:rPr>
              <a:t>Faculty Race Diversity</a:t>
            </a:r>
          </a:p>
        </p:txBody>
      </p:sp>
      <p:sp>
        <p:nvSpPr>
          <p:cNvPr id="9" name="Rectangle 3"/>
          <p:cNvSpPr txBox="1">
            <a:spLocks noChangeArrowheads="1"/>
          </p:cNvSpPr>
          <p:nvPr/>
        </p:nvSpPr>
        <p:spPr bwMode="auto">
          <a:xfrm>
            <a:off x="1776070" y="3149164"/>
            <a:ext cx="5108951" cy="325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75% of full-time faculty are White Males (</a:t>
            </a:r>
            <a:r>
              <a:rPr lang="en-US" sz="2400" dirty="0" err="1" smtClean="0">
                <a:solidFill>
                  <a:srgbClr val="161616"/>
                </a:solidFill>
                <a:latin typeface="Verdana"/>
                <a:cs typeface="Verdana"/>
              </a:rPr>
              <a:t>Hoopes</a:t>
            </a:r>
            <a:r>
              <a:rPr lang="en-US" sz="2400" dirty="0" smtClean="0">
                <a:solidFill>
                  <a:srgbClr val="161616"/>
                </a:solidFill>
                <a:latin typeface="Verdana"/>
                <a:cs typeface="Verdana"/>
              </a:rPr>
              <a:t>, 2013)</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6% of full professors in the US are Black, Hispanic, or Native American (NSF, 2013)</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4% of underrepresented minority professors are in Research I institutions (NSF, 2013)</a:t>
            </a: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pic>
        <p:nvPicPr>
          <p:cNvPr id="10" name="Picture 4"/>
          <p:cNvPicPr>
            <a:picLocks noChangeAspect="1" noChangeArrowheads="1"/>
          </p:cNvPicPr>
          <p:nvPr/>
        </p:nvPicPr>
        <p:blipFill>
          <a:blip r:embed="rId4" cstate="print"/>
          <a:srcRect/>
          <a:stretch>
            <a:fillRect/>
          </a:stretch>
        </p:blipFill>
        <p:spPr bwMode="auto">
          <a:xfrm>
            <a:off x="6885020" y="4300064"/>
            <a:ext cx="1865313" cy="2074862"/>
          </a:xfrm>
          <a:prstGeom prst="rect">
            <a:avLst/>
          </a:prstGeom>
          <a:noFill/>
          <a:ln w="9525">
            <a:noFill/>
            <a:miter lim="800000"/>
            <a:headEnd/>
            <a:tailEnd/>
          </a:ln>
        </p:spPr>
      </p:pic>
    </p:spTree>
    <p:extLst>
      <p:ext uri="{BB962C8B-B14F-4D97-AF65-F5344CB8AC3E}">
        <p14:creationId xmlns:p14="http://schemas.microsoft.com/office/powerpoint/2010/main" val="63311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257300"/>
            <a:ext cx="6423724"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Who do you take to lunch from the department/office?</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Who are your close friends?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Who are your neighbors?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Who teaches your children, addresses your health and/or legal needs?</a:t>
            </a: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Exercise</a:t>
            </a:r>
            <a:endParaRPr lang="en-US" sz="3000" b="1" dirty="0">
              <a:solidFill>
                <a:srgbClr val="00467F"/>
              </a:solidFill>
              <a:latin typeface="Verdana"/>
              <a:cs typeface="Verdana"/>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141" y="4133461"/>
            <a:ext cx="1975807" cy="2524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171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_secondary_no logo.jpg"/>
          <p:cNvPicPr>
            <a:picLocks noChangeAspect="1"/>
          </p:cNvPicPr>
          <p:nvPr/>
        </p:nvPicPr>
        <p:blipFill>
          <a:blip r:embed="rId2"/>
          <a:stretch>
            <a:fillRect/>
          </a:stretch>
        </p:blipFill>
        <p:spPr>
          <a:xfrm>
            <a:off x="0" y="1530"/>
            <a:ext cx="9144000" cy="6854940"/>
          </a:xfrm>
          <a:prstGeom prst="rect">
            <a:avLst/>
          </a:prstGeom>
        </p:spPr>
      </p:pic>
      <p:sp>
        <p:nvSpPr>
          <p:cNvPr id="5" name="Rectangle 3"/>
          <p:cNvSpPr txBox="1">
            <a:spLocks noChangeArrowheads="1"/>
          </p:cNvSpPr>
          <p:nvPr/>
        </p:nvSpPr>
        <p:spPr bwMode="auto">
          <a:xfrm>
            <a:off x="2000003" y="21463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6"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7" name="Title Placeholder 1"/>
          <p:cNvSpPr txBox="1">
            <a:spLocks/>
          </p:cNvSpPr>
          <p:nvPr/>
        </p:nvSpPr>
        <p:spPr>
          <a:xfrm>
            <a:off x="223935" y="662394"/>
            <a:ext cx="8668138" cy="1012476"/>
          </a:xfrm>
          <a:prstGeom prst="rect">
            <a:avLst/>
          </a:prstGeom>
        </p:spPr>
        <p:txBody>
          <a:bodyPr vert="horz" lIns="91440" tIns="45720" rIns="91440" bIns="45720" rtlCol="0" anchor="ctr">
            <a:noAutofit/>
          </a:bodyPr>
          <a:lstStyle/>
          <a:p>
            <a:pPr lvl="0" algn="ctr" defTabSz="914400">
              <a:lnSpc>
                <a:spcPts val="2480"/>
              </a:lnSpc>
              <a:spcBef>
                <a:spcPct val="0"/>
              </a:spcBef>
              <a:defRPr/>
            </a:pPr>
            <a:r>
              <a:rPr lang="en-US" sz="3600" b="1" dirty="0" smtClean="0">
                <a:solidFill>
                  <a:srgbClr val="00467F"/>
                </a:solidFill>
                <a:latin typeface="Verdana" panose="020B0604030504040204" pitchFamily="34" charset="0"/>
                <a:ea typeface="Verdana" panose="020B0604030504040204" pitchFamily="34" charset="0"/>
                <a:cs typeface="Verdana" panose="020B0604030504040204" pitchFamily="34" charset="0"/>
              </a:rPr>
              <a:t>ADVANCE Context for WOC</a:t>
            </a:r>
            <a:endParaRPr kumimoji="0" lang="en-US" sz="36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2104518"/>
            <a:ext cx="5383213"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92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660849" y="206504"/>
            <a:ext cx="7259216" cy="979714"/>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AIM Network </a:t>
            </a:r>
            <a:r>
              <a:rPr kumimoji="0" lang="en-US" sz="3000" b="1" i="0" u="none" strike="noStrike" kern="1200" cap="none" spc="0" normalizeH="0" baseline="0" noProof="0" dirty="0" smtClean="0">
                <a:ln>
                  <a:noFill/>
                </a:ln>
                <a:solidFill>
                  <a:srgbClr val="00467F"/>
                </a:solidFill>
                <a:effectLst/>
                <a:uLnTx/>
                <a:uFillTx/>
                <a:latin typeface="Verdana"/>
                <a:ea typeface="+mj-ea"/>
                <a:cs typeface="Verdana"/>
              </a:rPr>
              <a:t>History </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5" name="Rectangle 3"/>
          <p:cNvSpPr txBox="1">
            <a:spLocks noChangeArrowheads="1"/>
          </p:cNvSpPr>
          <p:nvPr/>
        </p:nvSpPr>
        <p:spPr bwMode="auto">
          <a:xfrm>
            <a:off x="1576873" y="1053775"/>
            <a:ext cx="7148024" cy="5692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u="sng" dirty="0">
                <a:solidFill>
                  <a:srgbClr val="161616"/>
                </a:solidFill>
                <a:latin typeface="Verdana" panose="020B0604030504040204" pitchFamily="34" charset="0"/>
                <a:ea typeface="Verdana" panose="020B0604030504040204" pitchFamily="34" charset="0"/>
                <a:cs typeface="Verdana" panose="020B0604030504040204" pitchFamily="34" charset="0"/>
              </a:rPr>
              <a:t>Initiated</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ADVANCE PI meeting (Nov</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2010) </a:t>
            </a:r>
            <a:endPar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290513" lvl="1" indent="-233363" defTabSz="914400" fontAlgn="base">
              <a:spcBef>
                <a:spcPct val="0"/>
              </a:spcBef>
              <a:spcAft>
                <a:spcPts val="1200"/>
              </a:spcAft>
              <a:buClr>
                <a:srgbClr val="9E231F"/>
              </a:buClr>
              <a:buFont typeface="Arial" pitchFamily="34" charset="0"/>
              <a:buChar char="•"/>
            </a:pPr>
            <a:r>
              <a:rPr lang="en-US" sz="2400" u="sng" dirty="0" smtClean="0">
                <a:solidFill>
                  <a:srgbClr val="161616"/>
                </a:solidFill>
                <a:latin typeface="Verdana" panose="020B0604030504040204" pitchFamily="34" charset="0"/>
                <a:ea typeface="Verdana" panose="020B0604030504040204" pitchFamily="34" charset="0"/>
                <a:cs typeface="Verdana" panose="020B0604030504040204" pitchFamily="34" charset="0"/>
              </a:rPr>
              <a:t>Target </a:t>
            </a:r>
            <a:r>
              <a:rPr lang="en-US" sz="2400" u="sng" dirty="0">
                <a:solidFill>
                  <a:srgbClr val="161616"/>
                </a:solidFill>
                <a:latin typeface="Verdana" panose="020B0604030504040204" pitchFamily="34" charset="0"/>
                <a:ea typeface="Verdana" panose="020B0604030504040204" pitchFamily="34" charset="0"/>
                <a:cs typeface="Verdana" panose="020B0604030504040204" pitchFamily="34" charset="0"/>
              </a:rPr>
              <a:t>Audience</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ADVANCE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Program Coordinators/Directors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(i.e., IT</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PAID,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Catalyst grants)</a:t>
            </a:r>
            <a:endPar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290513" lvl="1" indent="-233363" defTabSz="914400" fontAlgn="base">
              <a:spcBef>
                <a:spcPct val="0"/>
              </a:spcBef>
              <a:spcAft>
                <a:spcPts val="1200"/>
              </a:spcAft>
              <a:buClr>
                <a:srgbClr val="9E231F"/>
              </a:buClr>
              <a:buFont typeface="Arial" pitchFamily="34" charset="0"/>
              <a:buChar char="•"/>
            </a:pPr>
            <a:r>
              <a:rPr lang="en-US" sz="2400" u="sng" dirty="0" smtClean="0">
                <a:solidFill>
                  <a:srgbClr val="161616"/>
                </a:solidFill>
                <a:latin typeface="Verdana" panose="020B0604030504040204" pitchFamily="34" charset="0"/>
                <a:ea typeface="Verdana" panose="020B0604030504040204" pitchFamily="34" charset="0"/>
                <a:cs typeface="Verdana" panose="020B0604030504040204" pitchFamily="34" charset="0"/>
              </a:rPr>
              <a:t>Goal</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To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optimize efficiency and effectiveness of national ADVANCE efforts by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establishing a Community of Practice </a:t>
            </a:r>
            <a:r>
              <a:rPr lang="en-US" sz="2400" dirty="0" err="1" smtClean="0">
                <a:solidFill>
                  <a:srgbClr val="161616"/>
                </a:solidFill>
                <a:latin typeface="Verdana" panose="020B0604030504040204" pitchFamily="34" charset="0"/>
                <a:ea typeface="Verdana" panose="020B0604030504040204" pitchFamily="34" charset="0"/>
                <a:cs typeface="Verdana" panose="020B0604030504040204" pitchFamily="34" charset="0"/>
              </a:rPr>
              <a:t>yo</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provide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ADVANCE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Program Coordinators</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&amp; Directors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with:</a:t>
            </a:r>
          </a:p>
          <a:p>
            <a:pPr marL="747713" lvl="2" indent="-233363" defTabSz="914400" fontAlgn="base">
              <a:lnSpc>
                <a:spcPts val="2000"/>
              </a:lnSpc>
              <a:spcBef>
                <a:spcPct val="0"/>
              </a:spcBef>
              <a:spcAft>
                <a:spcPts val="1200"/>
              </a:spcAft>
              <a:buClr>
                <a:srgbClr val="9E231F"/>
              </a:buClr>
              <a:buFont typeface="Arial" pitchFamily="34" charset="0"/>
              <a:buChar char="•"/>
            </a:pPr>
            <a:r>
              <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rPr>
              <a:t>on-demand </a:t>
            </a: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support</a:t>
            </a:r>
          </a:p>
          <a:p>
            <a:pPr marL="747713" lvl="2" indent="-233363" defTabSz="914400" fontAlgn="base">
              <a:lnSpc>
                <a:spcPts val="2000"/>
              </a:lnSpc>
              <a:spcBef>
                <a:spcPct val="0"/>
              </a:spcBef>
              <a:spcAft>
                <a:spcPts val="1200"/>
              </a:spcAft>
              <a:buClr>
                <a:srgbClr val="9E231F"/>
              </a:buClr>
              <a:buFont typeface="Arial" pitchFamily="34" charset="0"/>
              <a:buChar char="•"/>
            </a:pPr>
            <a:r>
              <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rPr>
              <a:t>i</a:t>
            </a: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ntra-and-inter </a:t>
            </a:r>
            <a:r>
              <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rPr>
              <a:t>cohort </a:t>
            </a: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mentoring </a:t>
            </a:r>
            <a:endPar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747713" lvl="2" indent="-233363" defTabSz="914400" fontAlgn="base">
              <a:lnSpc>
                <a:spcPts val="2000"/>
              </a:lnSpc>
              <a:spcBef>
                <a:spcPct val="0"/>
              </a:spcBef>
              <a:spcAft>
                <a:spcPts val="1200"/>
              </a:spcAft>
              <a:buClr>
                <a:srgbClr val="9E231F"/>
              </a:buClr>
              <a:buFont typeface="Arial" pitchFamily="34" charset="0"/>
              <a:buChar char="•"/>
            </a:pPr>
            <a:r>
              <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rPr>
              <a:t>e</a:t>
            </a: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fficient information dissemination</a:t>
            </a:r>
          </a:p>
          <a:p>
            <a:pPr marL="747713" lvl="2" indent="-233363" defTabSz="914400" fontAlgn="base">
              <a:lnSpc>
                <a:spcPts val="2000"/>
              </a:lnSpc>
              <a:spcBef>
                <a:spcPct val="0"/>
              </a:spcBef>
              <a:spcAft>
                <a:spcPts val="1200"/>
              </a:spcAft>
              <a:buClr>
                <a:srgbClr val="9E231F"/>
              </a:buClr>
              <a:buFont typeface="Arial" pitchFamily="34" charset="0"/>
              <a:buChar char="•"/>
            </a:pP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best/promising </a:t>
            </a:r>
            <a:r>
              <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rPr>
              <a:t>practices </a:t>
            </a: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identification </a:t>
            </a:r>
            <a:endParaRPr lang="en-US" sz="2000" dirty="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Tree>
    <p:extLst>
      <p:ext uri="{BB962C8B-B14F-4D97-AF65-F5344CB8AC3E}">
        <p14:creationId xmlns:p14="http://schemas.microsoft.com/office/powerpoint/2010/main" val="7208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66675" y="3060"/>
            <a:ext cx="9144000" cy="6854940"/>
          </a:xfrm>
          <a:prstGeom prst="rect">
            <a:avLst/>
          </a:prstGeom>
        </p:spPr>
      </p:pic>
      <p:sp>
        <p:nvSpPr>
          <p:cNvPr id="22" name="Title Placeholder 1"/>
          <p:cNvSpPr txBox="1">
            <a:spLocks/>
          </p:cNvSpPr>
          <p:nvPr/>
        </p:nvSpPr>
        <p:spPr>
          <a:xfrm>
            <a:off x="1866900" y="647700"/>
            <a:ext cx="7062496" cy="609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3000" b="1" noProof="0" dirty="0" smtClean="0">
                <a:solidFill>
                  <a:srgbClr val="00467F"/>
                </a:solidFill>
                <a:latin typeface="Verdana"/>
                <a:ea typeface="+mj-ea"/>
                <a:cs typeface="Verdana"/>
              </a:rPr>
              <a:t>AIM Network Objectives</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8" name="Rectangle 3"/>
          <p:cNvSpPr txBox="1">
            <a:spLocks noChangeArrowheads="1"/>
          </p:cNvSpPr>
          <p:nvPr/>
        </p:nvSpPr>
        <p:spPr bwMode="auto">
          <a:xfrm>
            <a:off x="1866899" y="1703330"/>
            <a:ext cx="685799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r>
              <a:rPr kumimoji="0" lang="en-US" sz="2400" i="0" u="none" strike="noStrike" kern="1200" cap="none" spc="0" normalizeH="0" baseline="0" noProof="0" dirty="0"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Establish</a:t>
            </a:r>
            <a:r>
              <a:rPr kumimoji="0" lang="en-US" sz="2400" i="0" u="none" strike="noStrike" kern="1200" cap="none" spc="0" normalizeH="0" noProof="0" dirty="0"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 a listserv (Dec. 2010)</a:t>
            </a: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r>
              <a:rPr lang="en-US" sz="2400" baseline="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Establish</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 monthly meeting (Jan. 2011)</a:t>
            </a:r>
          </a:p>
          <a:p>
            <a:pPr marL="747713" lvl="2" indent="-233363" defTabSz="914400" fontAlgn="base">
              <a:lnSpc>
                <a:spcPct val="80000"/>
              </a:lnSpc>
              <a:spcBef>
                <a:spcPct val="0"/>
              </a:spcBef>
              <a:spcAft>
                <a:spcPts val="1200"/>
              </a:spcAft>
              <a:buClr>
                <a:srgbClr val="9E231F"/>
              </a:buClr>
              <a:buFont typeface="Arial" pitchFamily="34" charset="0"/>
              <a:buChar char="•"/>
              <a:defRP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2</a:t>
            </a:r>
            <a:r>
              <a:rPr lang="en-US" sz="2400" baseline="30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nd</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Tuesday of the month (8:30 PST)</a:t>
            </a:r>
          </a:p>
          <a:p>
            <a:pPr marL="290513" lvl="1" indent="-233363" defTabSz="914400" fontAlgn="base">
              <a:lnSpc>
                <a:spcPct val="80000"/>
              </a:lnSpc>
              <a:spcBef>
                <a:spcPct val="0"/>
              </a:spcBef>
              <a:spcAft>
                <a:spcPts val="1200"/>
              </a:spcAft>
              <a:buClr>
                <a:srgbClr val="9E231F"/>
              </a:buClr>
              <a:buFont typeface="Arial" pitchFamily="34" charset="0"/>
              <a:buChar char="•"/>
              <a:defRP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Establish a means for storing and sharing documents (Jan. 2011)</a:t>
            </a:r>
          </a:p>
          <a:p>
            <a:pPr marL="747713" lvl="2" indent="-233363" defTabSz="914400" fontAlgn="base">
              <a:lnSpc>
                <a:spcPct val="80000"/>
              </a:lnSpc>
              <a:spcBef>
                <a:spcPct val="0"/>
              </a:spcBef>
              <a:spcAft>
                <a:spcPts val="1200"/>
              </a:spcAft>
              <a:buClr>
                <a:srgbClr val="9E231F"/>
              </a:buClr>
              <a:buFont typeface="Arial" pitchFamily="34" charset="0"/>
              <a:buChar char="•"/>
              <a:defRP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WEPAN Knowledge Center:  AIM Network Interest Group</a:t>
            </a: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Tree>
    <p:extLst>
      <p:ext uri="{BB962C8B-B14F-4D97-AF65-F5344CB8AC3E}">
        <p14:creationId xmlns:p14="http://schemas.microsoft.com/office/powerpoint/2010/main" val="155335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866900" y="566252"/>
            <a:ext cx="7034504"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spc="-100" noProof="0" dirty="0" smtClean="0">
                <a:solidFill>
                  <a:srgbClr val="00467F"/>
                </a:solidFill>
                <a:latin typeface="Verdana"/>
                <a:ea typeface="+mj-ea"/>
                <a:cs typeface="Verdana"/>
              </a:rPr>
              <a:t>AIM Network Membership</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pic>
        <p:nvPicPr>
          <p:cNvPr id="7" name="Picture 6" descr="largeimage.jpg"/>
          <p:cNvPicPr>
            <a:picLocks noChangeAspect="1"/>
          </p:cNvPicPr>
          <p:nvPr/>
        </p:nvPicPr>
        <p:blipFill>
          <a:blip r:embed="rId3">
            <a:alphaModFix/>
          </a:blip>
          <a:srcRect l="3743" t="4570" r="3318" b="4570"/>
          <a:stretch>
            <a:fillRect/>
          </a:stretch>
        </p:blipFill>
        <p:spPr>
          <a:xfrm>
            <a:off x="1904999" y="1496628"/>
            <a:ext cx="6632511" cy="4840672"/>
          </a:xfrm>
          <a:prstGeom prst="rect">
            <a:avLst/>
          </a:prstGeom>
        </p:spPr>
      </p:pic>
      <p:sp>
        <p:nvSpPr>
          <p:cNvPr id="9" name="TextBox 8"/>
          <p:cNvSpPr txBox="1"/>
          <p:nvPr/>
        </p:nvSpPr>
        <p:spPr>
          <a:xfrm>
            <a:off x="114300" y="2095500"/>
            <a:ext cx="1473200" cy="1615827"/>
          </a:xfrm>
          <a:prstGeom prst="rect">
            <a:avLst/>
          </a:prstGeom>
          <a:noFill/>
        </p:spPr>
        <p:txBody>
          <a:bodyPr wrap="square" rtlCol="0">
            <a:spAutoFit/>
          </a:bodyPr>
          <a:lstStyle/>
          <a:p>
            <a:r>
              <a:rPr lang="en-US" sz="1700" b="1" i="1" dirty="0" smtClean="0">
                <a:latin typeface="Times New Roman"/>
                <a:cs typeface="Times New Roman"/>
              </a:rPr>
              <a:t>Membership has continued to grow over the last 3 years…</a:t>
            </a:r>
          </a:p>
          <a:p>
            <a:endParaRPr lang="en-US" sz="1400" i="1" dirty="0">
              <a:latin typeface="Times New Roman"/>
              <a:cs typeface="Times New Roman"/>
            </a:endParaRPr>
          </a:p>
        </p:txBody>
      </p:sp>
      <p:graphicFrame>
        <p:nvGraphicFramePr>
          <p:cNvPr id="8" name="Chart 7"/>
          <p:cNvGraphicFramePr/>
          <p:nvPr>
            <p:extLst>
              <p:ext uri="{D42A27DB-BD31-4B8C-83A1-F6EECF244321}">
                <p14:modId xmlns:p14="http://schemas.microsoft.com/office/powerpoint/2010/main" val="3718085392"/>
              </p:ext>
            </p:extLst>
          </p:nvPr>
        </p:nvGraphicFramePr>
        <p:xfrm>
          <a:off x="2028824" y="1718631"/>
          <a:ext cx="6277893" cy="44397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53367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651519" y="583918"/>
            <a:ext cx="7227282"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spc="-100" noProof="0" dirty="0" smtClean="0">
                <a:solidFill>
                  <a:srgbClr val="00467F"/>
                </a:solidFill>
                <a:latin typeface="Verdana"/>
                <a:ea typeface="+mj-ea"/>
                <a:cs typeface="Verdana"/>
              </a:rPr>
              <a:t>AIM Network Members</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pic>
        <p:nvPicPr>
          <p:cNvPr id="7" name="Picture 6" descr="largeimage.jpg"/>
          <p:cNvPicPr>
            <a:picLocks noChangeAspect="1"/>
          </p:cNvPicPr>
          <p:nvPr/>
        </p:nvPicPr>
        <p:blipFill>
          <a:blip r:embed="rId3">
            <a:alphaModFix/>
          </a:blip>
          <a:srcRect l="3743" t="4570" r="3318" b="4570"/>
          <a:stretch>
            <a:fillRect/>
          </a:stretch>
        </p:blipFill>
        <p:spPr>
          <a:xfrm>
            <a:off x="100011" y="1642302"/>
            <a:ext cx="8943975" cy="4956176"/>
          </a:xfrm>
          <a:prstGeom prst="rect">
            <a:avLst/>
          </a:prstGeom>
        </p:spPr>
      </p:pic>
      <p:sp>
        <p:nvSpPr>
          <p:cNvPr id="9" name="TextBox 8"/>
          <p:cNvSpPr txBox="1"/>
          <p:nvPr/>
        </p:nvSpPr>
        <p:spPr>
          <a:xfrm>
            <a:off x="1866900" y="1775653"/>
            <a:ext cx="6200775" cy="353943"/>
          </a:xfrm>
          <a:prstGeom prst="rect">
            <a:avLst/>
          </a:prstGeom>
          <a:noFill/>
        </p:spPr>
        <p:txBody>
          <a:bodyPr wrap="square" rtlCol="0">
            <a:spAutoFit/>
          </a:bodyPr>
          <a:lstStyle/>
          <a:p>
            <a:r>
              <a:rPr lang="en-US" sz="1700" b="1" i="1" dirty="0" smtClean="0">
                <a:latin typeface="Times New Roman"/>
                <a:cs typeface="Times New Roman"/>
              </a:rPr>
              <a:t>AIM Network Members at the 2011 NSF Joint  Annual Meeting.</a:t>
            </a:r>
            <a:endParaRPr lang="en-US" sz="1400" i="1" dirty="0">
              <a:latin typeface="Times New Roman"/>
              <a:cs typeface="Times New Roman"/>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40139"/>
          <a:stretch/>
        </p:blipFill>
        <p:spPr>
          <a:xfrm>
            <a:off x="265198" y="2209800"/>
            <a:ext cx="8613603" cy="3867149"/>
          </a:xfrm>
          <a:prstGeom prst="rect">
            <a:avLst/>
          </a:prstGeom>
        </p:spPr>
      </p:pic>
    </p:spTree>
    <p:extLst>
      <p:ext uri="{BB962C8B-B14F-4D97-AF65-F5344CB8AC3E}">
        <p14:creationId xmlns:p14="http://schemas.microsoft.com/office/powerpoint/2010/main" val="50075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828801"/>
            <a:ext cx="6423724" cy="42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Webinar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(Nov. 1</a:t>
            </a:r>
            <a:r>
              <a:rPr lang="en-US" sz="2400" baseline="30000" dirty="0">
                <a:solidFill>
                  <a:srgbClr val="161616"/>
                </a:solidFill>
                <a:latin typeface="Verdana" panose="020B0604030504040204" pitchFamily="34" charset="0"/>
                <a:ea typeface="Verdana" panose="020B0604030504040204" pitchFamily="34" charset="0"/>
                <a:cs typeface="Verdana" panose="020B0604030504040204" pitchFamily="34" charset="0"/>
              </a:rPr>
              <a:t>st</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2012)</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Op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Ed Project Training (Post ADVANCE Workshop, March 6</a:t>
            </a:r>
            <a:r>
              <a:rPr lang="en-US" sz="2400" baseline="30000" dirty="0">
                <a:solidFill>
                  <a:srgbClr val="161616"/>
                </a:solidFill>
                <a:latin typeface="Verdana" panose="020B0604030504040204" pitchFamily="34" charset="0"/>
                <a:ea typeface="Verdana" panose="020B0604030504040204" pitchFamily="34" charset="0"/>
                <a:cs typeface="Verdana" panose="020B0604030504040204" pitchFamily="34" charset="0"/>
              </a:rPr>
              <a:t>th</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2013</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AIM Network Website Development (Aug. 1</a:t>
            </a:r>
            <a:r>
              <a:rPr lang="en-US" sz="2400" baseline="30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st</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2013)</a:t>
            </a:r>
          </a:p>
          <a:p>
            <a:pPr marL="747713" lvl="2" indent="-233363" defTabSz="914400" fontAlgn="base">
              <a:spcBef>
                <a:spcPct val="0"/>
              </a:spcBef>
              <a:spcAft>
                <a:spcPts val="1200"/>
              </a:spcAft>
              <a:buClr>
                <a:srgbClr val="9E231F"/>
              </a:buClr>
              <a:buFont typeface="Arial" pitchFamily="34" charset="0"/>
              <a:buChar char="•"/>
            </a:pP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WOC PowerPoint</a:t>
            </a:r>
          </a:p>
          <a:p>
            <a:pPr marL="747713" lvl="2" indent="-233363" defTabSz="914400" fontAlgn="base">
              <a:spcBef>
                <a:spcPct val="0"/>
              </a:spcBef>
              <a:spcAft>
                <a:spcPts val="1200"/>
              </a:spcAft>
              <a:buClr>
                <a:srgbClr val="9E231F"/>
              </a:buClr>
              <a:buFont typeface="Arial" pitchFamily="34" charset="0"/>
              <a:buChar char="•"/>
            </a:pP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WOC Reference List</a:t>
            </a:r>
          </a:p>
          <a:p>
            <a:pPr marL="747713" lvl="2" indent="-233363" defTabSz="914400" fontAlgn="base">
              <a:spcBef>
                <a:spcPct val="0"/>
              </a:spcBef>
              <a:spcAft>
                <a:spcPts val="1200"/>
              </a:spcAft>
              <a:buClr>
                <a:srgbClr val="9E231F"/>
              </a:buClr>
              <a:buFont typeface="Arial" pitchFamily="34" charset="0"/>
              <a:buChar char="•"/>
            </a:pP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WOC ADVANCE Data</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Project Evaluation</a:t>
            </a:r>
          </a:p>
          <a:p>
            <a:pPr marL="290513" lvl="1" indent="-233363" defTabSz="914400" fontAlgn="base">
              <a:lnSpc>
                <a:spcPts val="250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533400"/>
            <a:ext cx="7034504"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WOC Allies &amp; Partners Project</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800" b="1" i="1" dirty="0" smtClean="0">
                <a:solidFill>
                  <a:prstClr val="black"/>
                </a:solidFill>
                <a:latin typeface="Times New Roman" pitchFamily="18" charset="0"/>
                <a:cs typeface="Times New Roman" pitchFamily="18" charset="0"/>
              </a:rPr>
              <a:t>ADVANCE NSF Supplemental Grant</a:t>
            </a:r>
          </a:p>
        </p:txBody>
      </p:sp>
    </p:spTree>
    <p:extLst>
      <p:ext uri="{BB962C8B-B14F-4D97-AF65-F5344CB8AC3E}">
        <p14:creationId xmlns:p14="http://schemas.microsoft.com/office/powerpoint/2010/main" val="3748995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19569" y="1336124"/>
            <a:ext cx="6591547"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3"/>
              </a:rPr>
              <a:t>Rutgers University (2008) ADVANCE IT: Women of Color Scholars Program</a:t>
            </a:r>
            <a:r>
              <a:rPr lang="en-US" sz="2400" dirty="0" smtClean="0">
                <a:solidFill>
                  <a:srgbClr val="161616"/>
                </a:solidFill>
                <a:latin typeface="Verdana"/>
                <a:cs typeface="Verdana"/>
              </a:rPr>
              <a:t>  </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4"/>
              </a:rPr>
              <a:t>Syracuse (2010) ADVANCE IT Chancellors Faculty Fellow Program</a:t>
            </a:r>
            <a:r>
              <a:rPr lang="en-US" sz="2400" dirty="0" smtClean="0">
                <a:solidFill>
                  <a:srgbClr val="161616"/>
                </a:solidFill>
                <a:latin typeface="Verdana"/>
                <a:cs typeface="Verdana"/>
              </a:rPr>
              <a:t> </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5"/>
              </a:rPr>
              <a:t>Texas A &amp; M (2010) ADVANCE IT: Scholar Mentor Program</a:t>
            </a:r>
            <a:endParaRPr lang="en-US" sz="2400" dirty="0" smtClean="0">
              <a:solidFill>
                <a:srgbClr val="161616"/>
              </a:solidFill>
              <a:latin typeface="Verdana"/>
              <a:cs typeface="Verdana"/>
            </a:endParaRPr>
          </a:p>
          <a:p>
            <a:pPr marL="747713" lvl="2"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6"/>
              </a:rPr>
              <a:t>ADVANCE HBCU Women Faculty</a:t>
            </a:r>
            <a:r>
              <a:rPr lang="en-US" sz="2400" dirty="0" smtClean="0">
                <a:solidFill>
                  <a:srgbClr val="161616"/>
                </a:solidFill>
                <a:latin typeface="Verdana"/>
                <a:cs typeface="Verdana"/>
              </a:rPr>
              <a:t> </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7"/>
              </a:rPr>
              <a:t>University of Montana PACE (2003)ADVANCE IT:  outreach to American Indian Women Scientists </a:t>
            </a:r>
            <a:r>
              <a:rPr lang="en-US" sz="2400" dirty="0" smtClean="0">
                <a:solidFill>
                  <a:srgbClr val="161616"/>
                </a:solidFill>
                <a:latin typeface="Verdana"/>
                <a:cs typeface="Verdana"/>
              </a:rPr>
              <a:t> </a:t>
            </a:r>
          </a:p>
          <a:p>
            <a:pPr marL="747713" lvl="2"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8"/>
              </a:rPr>
              <a:t>Indigenous Women in Science Network </a:t>
            </a:r>
            <a:r>
              <a:rPr lang="en-US" sz="2400" dirty="0" smtClean="0">
                <a:solidFill>
                  <a:srgbClr val="161616"/>
                </a:solidFill>
                <a:latin typeface="Verdana"/>
                <a:cs typeface="Verdana"/>
              </a:rPr>
              <a:t>  </a:t>
            </a: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539551" y="478324"/>
            <a:ext cx="7604449" cy="609600"/>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WOC-Specific ADVANCE Programs</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587513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520370" y="1577030"/>
            <a:ext cx="7249884" cy="41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285750" defTabSz="914400" fontAlgn="base">
              <a:spcBef>
                <a:spcPct val="0"/>
              </a:spcBef>
              <a:spcAft>
                <a:spcPts val="1200"/>
              </a:spcAft>
              <a:buClr>
                <a:srgbClr val="9E231F"/>
              </a:buClr>
              <a:buFont typeface="Arial" pitchFamily="34" charset="0"/>
              <a:buChar char="•"/>
            </a:pPr>
            <a:r>
              <a:rPr lang="en-US" sz="2400" dirty="0" err="1" smtClean="0">
                <a:solidFill>
                  <a:srgbClr val="161616"/>
                </a:solidFill>
                <a:latin typeface="Verdana"/>
                <a:cs typeface="Verdana"/>
                <a:hlinkClick r:id="rId3"/>
              </a:rPr>
              <a:t>MentorNet</a:t>
            </a:r>
            <a:r>
              <a:rPr lang="en-US" sz="2400" dirty="0" smtClean="0">
                <a:solidFill>
                  <a:srgbClr val="161616"/>
                </a:solidFill>
                <a:latin typeface="Verdana"/>
                <a:cs typeface="Verdana"/>
                <a:hlinkClick r:id="rId3"/>
              </a:rPr>
              <a:t> (2010) PAID</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4"/>
              </a:rPr>
              <a:t>Purdue (2008) ADVANCE IT</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5"/>
              </a:rPr>
              <a:t>Howard University (2012) ADVANCE IT</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6"/>
              </a:rPr>
              <a:t>Jackson State University (2010) ADVANCE IT</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7"/>
              </a:rPr>
              <a:t>RIT (2012) ADVANCE IT</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8"/>
              </a:rPr>
              <a:t>IWPR (2012) </a:t>
            </a:r>
            <a:r>
              <a:rPr lang="en-US" sz="2400" dirty="0" smtClean="0">
                <a:solidFill>
                  <a:srgbClr val="9E231F"/>
                </a:solidFill>
                <a:latin typeface="Verdana"/>
                <a:cs typeface="Verdana"/>
                <a:hlinkClick r:id="rId8"/>
              </a:rPr>
              <a:t>PAID</a:t>
            </a:r>
            <a:endParaRPr lang="en-US" sz="2400" dirty="0" smtClean="0">
              <a:solidFill>
                <a:srgbClr val="9E231F"/>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9E231F"/>
                </a:solidFill>
                <a:latin typeface="Verdana"/>
                <a:cs typeface="Verdana"/>
              </a:rPr>
              <a:t>Other?</a:t>
            </a:r>
            <a:endParaRPr lang="en-US" sz="1600" dirty="0" smtClean="0">
              <a:solidFill>
                <a:srgbClr val="161616"/>
              </a:solidFill>
              <a:latin typeface="Verdana"/>
              <a:cs typeface="Verdana"/>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380931" y="356483"/>
            <a:ext cx="7473819" cy="919065"/>
          </a:xfrm>
          <a:prstGeom prst="rect">
            <a:avLst/>
          </a:prstGeom>
        </p:spPr>
        <p:txBody>
          <a:bodyPr vert="horz" lIns="91440" tIns="45720" rIns="91440" bIns="45720" rtlCol="0" anchor="ctr">
            <a:noAutofit/>
          </a:bodyPr>
          <a:lstStyle/>
          <a:p>
            <a:pPr algn="ctr" defTabSz="914400">
              <a:spcBef>
                <a:spcPct val="0"/>
              </a:spcBef>
              <a:defRPr/>
            </a:pPr>
            <a:r>
              <a:rPr lang="en-US" sz="3000" b="1" dirty="0" smtClean="0">
                <a:solidFill>
                  <a:srgbClr val="00467F"/>
                </a:solidFill>
                <a:latin typeface="Verdana"/>
                <a:cs typeface="Verdana"/>
              </a:rPr>
              <a:t>WOC-Specific ADVANCE Programs </a:t>
            </a:r>
            <a:r>
              <a:rPr lang="en-US" sz="2400" b="1" dirty="0" smtClean="0">
                <a:solidFill>
                  <a:srgbClr val="00467F"/>
                </a:solidFill>
                <a:latin typeface="Verdana"/>
                <a:cs typeface="Verdana"/>
              </a:rPr>
              <a:t>(Continued)</a:t>
            </a:r>
            <a:endParaRPr lang="en-US" sz="24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977333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866900" y="409575"/>
            <a:ext cx="6185418" cy="885825"/>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00467F"/>
                </a:solidFill>
                <a:latin typeface="Verdana"/>
                <a:ea typeface="+mj-ea"/>
                <a:cs typeface="Verdana"/>
              </a:rPr>
              <a:t>Welcome to Diversity 101</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2066924" y="1076325"/>
            <a:ext cx="6556827" cy="762000"/>
          </a:xfrm>
          <a:prstGeom prst="rect">
            <a:avLst/>
          </a:prstGeom>
        </p:spPr>
        <p:txBody>
          <a:bodyPr vert="horz" lIns="91440" tIns="45720" rIns="91440" bIns="45720" rtlCol="0" anchor="ctr">
            <a:noAutofit/>
          </a:bodyPr>
          <a:lstStyle/>
          <a:p>
            <a:pPr lvl="0" defTabSz="914400">
              <a:lnSpc>
                <a:spcPts val="2480"/>
              </a:lnSpc>
              <a:spcBef>
                <a:spcPct val="0"/>
              </a:spcBef>
              <a:defRPr/>
            </a:pPr>
            <a:endPar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7" name="&quot;No&quot; Symbol 6"/>
          <p:cNvSpPr/>
          <p:nvPr/>
        </p:nvSpPr>
        <p:spPr>
          <a:xfrm>
            <a:off x="3275436" y="2057400"/>
            <a:ext cx="2955988" cy="2792961"/>
          </a:xfrm>
          <a:prstGeom prst="noSmoking">
            <a:avLst>
              <a:gd name="adj" fmla="val 7971"/>
            </a:avLst>
          </a:prstGeom>
          <a:solidFill>
            <a:srgbClr val="9E231F"/>
          </a:solidFill>
          <a:ln>
            <a:solidFill>
              <a:srgbClr val="0046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2544216" y="2907310"/>
            <a:ext cx="4822302" cy="523220"/>
          </a:xfrm>
          <a:prstGeom prst="rect">
            <a:avLst/>
          </a:prstGeom>
          <a:noFill/>
        </p:spPr>
        <p:txBody>
          <a:bodyPr wrap="square" rtlCol="0">
            <a:spAutoFit/>
          </a:bodyPr>
          <a:lstStyle/>
          <a:p>
            <a:r>
              <a:rPr lang="en-US" sz="2800" b="1" i="1" dirty="0" smtClean="0">
                <a:latin typeface="Times New Roman" panose="02020603050405020304" pitchFamily="18" charset="0"/>
                <a:ea typeface="Verdana" panose="020B0604030504040204" pitchFamily="34" charset="0"/>
                <a:cs typeface="Times New Roman" panose="02020603050405020304" pitchFamily="18" charset="0"/>
                <a:hlinkClick r:id="rId3"/>
              </a:rPr>
              <a:t>The Office:  What Not to DO!</a:t>
            </a:r>
            <a:endParaRPr lang="en-US" sz="2800" b="1" i="1" dirty="0">
              <a:latin typeface="Times New Roman" panose="02020603050405020304" pitchFamily="18"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0624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07502" y="1143001"/>
            <a:ext cx="7156579"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buClr>
                <a:srgbClr val="9E231F"/>
              </a:buClr>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9 </a:t>
            </a:r>
            <a:r>
              <a:rPr lang="en-US" sz="2400" dirty="0">
                <a:latin typeface="Verdana" panose="020B0604030504040204" pitchFamily="34" charset="0"/>
                <a:ea typeface="Verdana" panose="020B0604030504040204" pitchFamily="34" charset="0"/>
                <a:cs typeface="Verdana" panose="020B0604030504040204" pitchFamily="34" charset="0"/>
              </a:rPr>
              <a:t>question survey </a:t>
            </a:r>
            <a:r>
              <a:rPr lang="en-US" sz="2400" dirty="0" smtClean="0">
                <a:latin typeface="Verdana" panose="020B0604030504040204" pitchFamily="34" charset="0"/>
                <a:ea typeface="Verdana" panose="020B0604030504040204" pitchFamily="34" charset="0"/>
                <a:cs typeface="Verdana" panose="020B0604030504040204" pitchFamily="34" charset="0"/>
              </a:rPr>
              <a:t>(Mar. 20</a:t>
            </a:r>
            <a:r>
              <a:rPr lang="en-US" sz="24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2400" dirty="0" smtClean="0">
                <a:latin typeface="Verdana" panose="020B0604030504040204" pitchFamily="34" charset="0"/>
                <a:ea typeface="Verdana" panose="020B0604030504040204" pitchFamily="34" charset="0"/>
                <a:cs typeface="Verdana" panose="020B0604030504040204" pitchFamily="34" charset="0"/>
              </a:rPr>
              <a:t>-</a:t>
            </a:r>
            <a:r>
              <a:rPr lang="en-US" sz="2400" dirty="0">
                <a:latin typeface="Verdana" panose="020B0604030504040204" pitchFamily="34" charset="0"/>
                <a:ea typeface="Verdana" panose="020B0604030504040204" pitchFamily="34" charset="0"/>
                <a:cs typeface="Verdana" panose="020B0604030504040204" pitchFamily="34" charset="0"/>
              </a:rPr>
              <a:t> </a:t>
            </a:r>
            <a:r>
              <a:rPr lang="en-US" sz="2400" dirty="0" smtClean="0">
                <a:latin typeface="Verdana" panose="020B0604030504040204" pitchFamily="34" charset="0"/>
                <a:ea typeface="Verdana" panose="020B0604030504040204" pitchFamily="34" charset="0"/>
                <a:cs typeface="Verdana" panose="020B0604030504040204" pitchFamily="34" charset="0"/>
              </a:rPr>
              <a:t>June </a:t>
            </a:r>
            <a:r>
              <a:rPr lang="en-US" sz="2400" dirty="0">
                <a:latin typeface="Verdana" panose="020B0604030504040204" pitchFamily="34" charset="0"/>
                <a:ea typeface="Verdana" panose="020B0604030504040204" pitchFamily="34" charset="0"/>
                <a:cs typeface="Verdana" panose="020B0604030504040204" pitchFamily="34" charset="0"/>
              </a:rPr>
              <a:t>8</a:t>
            </a:r>
            <a:r>
              <a:rPr lang="en-US" sz="2400" baseline="30000" dirty="0">
                <a:latin typeface="Verdana" panose="020B0604030504040204" pitchFamily="34" charset="0"/>
                <a:ea typeface="Verdana" panose="020B0604030504040204" pitchFamily="34" charset="0"/>
                <a:cs typeface="Verdana" panose="020B0604030504040204" pitchFamily="34" charset="0"/>
              </a:rPr>
              <a:t>th</a:t>
            </a:r>
            <a:r>
              <a:rPr lang="en-US" sz="2400" dirty="0">
                <a:latin typeface="Verdana" panose="020B0604030504040204" pitchFamily="34" charset="0"/>
                <a:ea typeface="Verdana" panose="020B0604030504040204" pitchFamily="34" charset="0"/>
                <a:cs typeface="Verdana" panose="020B0604030504040204" pitchFamily="34" charset="0"/>
              </a:rPr>
              <a:t>, 2012</a:t>
            </a:r>
            <a:r>
              <a:rPr lang="en-US" sz="2400" dirty="0" smtClean="0">
                <a:latin typeface="Verdana" panose="020B0604030504040204" pitchFamily="34" charset="0"/>
                <a:ea typeface="Verdana" panose="020B0604030504040204" pitchFamily="34" charset="0"/>
                <a:cs typeface="Verdana" panose="020B0604030504040204" pitchFamily="34" charset="0"/>
              </a:rPr>
              <a:t>)</a:t>
            </a:r>
          </a:p>
          <a:p>
            <a:pPr>
              <a:buClr>
                <a:schemeClr val="tx2"/>
              </a:buCl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9E231F"/>
              </a:buClr>
              <a:buFont typeface="Arial"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Predominately ADVANCE IT institutions </a:t>
            </a:r>
            <a:r>
              <a:rPr lang="en-US" sz="2400" dirty="0" smtClean="0">
                <a:latin typeface="Verdana" panose="020B0604030504040204" pitchFamily="34" charset="0"/>
                <a:ea typeface="Verdana" panose="020B0604030504040204" pitchFamily="34" charset="0"/>
                <a:cs typeface="Verdana" panose="020B0604030504040204" pitchFamily="34" charset="0"/>
              </a:rPr>
              <a:t>represented</a:t>
            </a:r>
          </a:p>
          <a:p>
            <a:pPr>
              <a:buClr>
                <a:schemeClr val="tx2"/>
              </a:buClr>
            </a:pPr>
            <a:endParaRPr lang="en-US" sz="12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9E231F"/>
              </a:buClr>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Three main survey questions:</a:t>
            </a:r>
          </a:p>
          <a:p>
            <a:pPr marL="822960" lvl="1" indent="-457200">
              <a:buClr>
                <a:srgbClr val="9E231F"/>
              </a:buClr>
              <a:buFont typeface="+mj-lt"/>
              <a:buAutoNum type="arabicPeriod"/>
            </a:pPr>
            <a:r>
              <a:rPr lang="en-US" sz="2000" dirty="0" smtClean="0">
                <a:latin typeface="Verdana" panose="020B0604030504040204" pitchFamily="34" charset="0"/>
                <a:ea typeface="Verdana" panose="020B0604030504040204" pitchFamily="34" charset="0"/>
                <a:cs typeface="Verdana" panose="020B0604030504040204" pitchFamily="34" charset="0"/>
              </a:rPr>
              <a:t>Do </a:t>
            </a:r>
            <a:r>
              <a:rPr lang="en-US" sz="2000" dirty="0">
                <a:latin typeface="Verdana" panose="020B0604030504040204" pitchFamily="34" charset="0"/>
                <a:ea typeface="Verdana" panose="020B0604030504040204" pitchFamily="34" charset="0"/>
                <a:cs typeface="Verdana" panose="020B0604030504040204" pitchFamily="34" charset="0"/>
              </a:rPr>
              <a:t>ADVANCE Program Coordinators/Directors have the tools to be Allies/Advocates for WOC STEM faculty </a:t>
            </a:r>
            <a:r>
              <a:rPr lang="en-US" sz="2000" dirty="0" smtClean="0">
                <a:latin typeface="Verdana" panose="020B0604030504040204" pitchFamily="34" charset="0"/>
                <a:ea typeface="Verdana" panose="020B0604030504040204" pitchFamily="34" charset="0"/>
                <a:cs typeface="Verdana" panose="020B0604030504040204" pitchFamily="34" charset="0"/>
              </a:rPr>
              <a:t>? (</a:t>
            </a:r>
            <a:r>
              <a:rPr lang="en-US" sz="2000" dirty="0">
                <a:latin typeface="Verdana" panose="020B0604030504040204" pitchFamily="34" charset="0"/>
                <a:ea typeface="Verdana" panose="020B0604030504040204" pitchFamily="34" charset="0"/>
                <a:cs typeface="Verdana" panose="020B0604030504040204" pitchFamily="34" charset="0"/>
              </a:rPr>
              <a:t>i.e. WOC data, knowledge of barriers </a:t>
            </a:r>
            <a:r>
              <a:rPr lang="en-US" sz="2000" dirty="0" smtClean="0">
                <a:latin typeface="Verdana" panose="020B0604030504040204" pitchFamily="34" charset="0"/>
                <a:ea typeface="Verdana" panose="020B0604030504040204" pitchFamily="34" charset="0"/>
                <a:cs typeface="Verdana" panose="020B0604030504040204" pitchFamily="34" charset="0"/>
              </a:rPr>
              <a:t>and factors </a:t>
            </a:r>
            <a:r>
              <a:rPr lang="en-US" sz="2000" dirty="0">
                <a:latin typeface="Verdana" panose="020B0604030504040204" pitchFamily="34" charset="0"/>
                <a:ea typeface="Verdana" panose="020B0604030504040204" pitchFamily="34" charset="0"/>
                <a:cs typeface="Verdana" panose="020B0604030504040204" pitchFamily="34" charset="0"/>
              </a:rPr>
              <a:t>for success for WOC, </a:t>
            </a:r>
            <a:r>
              <a:rPr lang="en-US" sz="2000" dirty="0" smtClean="0">
                <a:latin typeface="Verdana" panose="020B0604030504040204" pitchFamily="34" charset="0"/>
                <a:ea typeface="Verdana" panose="020B0604030504040204" pitchFamily="34" charset="0"/>
                <a:cs typeface="Verdana" panose="020B0604030504040204" pitchFamily="34" charset="0"/>
              </a:rPr>
              <a:t>collaborators</a:t>
            </a:r>
            <a:r>
              <a:rPr lang="en-US" sz="2000" dirty="0">
                <a:latin typeface="Verdana" panose="020B0604030504040204" pitchFamily="34" charset="0"/>
                <a:ea typeface="Verdana" panose="020B0604030504040204" pitchFamily="34" charset="0"/>
                <a:cs typeface="Verdana" panose="020B0604030504040204" pitchFamily="34" charset="0"/>
              </a:rPr>
              <a:t>)</a:t>
            </a:r>
          </a:p>
          <a:p>
            <a:pPr marL="822960" lvl="1" indent="-457200">
              <a:buClr>
                <a:srgbClr val="9E231F"/>
              </a:buClr>
              <a:buFont typeface="+mj-lt"/>
              <a:buAutoNum type="arabicPeriod"/>
            </a:pPr>
            <a:r>
              <a:rPr lang="en-US" sz="2000" dirty="0">
                <a:latin typeface="Verdana" panose="020B0604030504040204" pitchFamily="34" charset="0"/>
                <a:ea typeface="Verdana" panose="020B0604030504040204" pitchFamily="34" charset="0"/>
                <a:cs typeface="Verdana" panose="020B0604030504040204" pitchFamily="34" charset="0"/>
              </a:rPr>
              <a:t>What are ADVANCE programs offering for WOC?</a:t>
            </a:r>
          </a:p>
          <a:p>
            <a:pPr marL="822960" lvl="1" indent="-457200">
              <a:buClr>
                <a:srgbClr val="9E231F"/>
              </a:buClr>
              <a:buFont typeface="+mj-lt"/>
              <a:buAutoNum type="arabicPeriod"/>
            </a:pPr>
            <a:r>
              <a:rPr lang="en-US" sz="2000" dirty="0">
                <a:latin typeface="Verdana" panose="020B0604030504040204" pitchFamily="34" charset="0"/>
                <a:ea typeface="Verdana" panose="020B0604030504040204" pitchFamily="34" charset="0"/>
                <a:cs typeface="Verdana" panose="020B0604030504040204" pitchFamily="34" charset="0"/>
              </a:rPr>
              <a:t>What ADVANCE activities do Program </a:t>
            </a:r>
            <a:r>
              <a:rPr lang="en-US" sz="2000" dirty="0" smtClean="0">
                <a:latin typeface="Verdana" panose="020B0604030504040204" pitchFamily="34" charset="0"/>
                <a:ea typeface="Verdana" panose="020B0604030504040204" pitchFamily="34" charset="0"/>
                <a:cs typeface="Verdana" panose="020B0604030504040204" pitchFamily="34" charset="0"/>
              </a:rPr>
              <a:t>Coordinators/Directors </a:t>
            </a:r>
            <a:r>
              <a:rPr lang="en-US" sz="2000" dirty="0">
                <a:latin typeface="Verdana" panose="020B0604030504040204" pitchFamily="34" charset="0"/>
                <a:ea typeface="Verdana" panose="020B0604030504040204" pitchFamily="34" charset="0"/>
                <a:cs typeface="Verdana" panose="020B0604030504040204" pitchFamily="34" charset="0"/>
              </a:rPr>
              <a:t>perceive are </a:t>
            </a:r>
            <a:r>
              <a:rPr lang="en-US" sz="2000" dirty="0" smtClean="0">
                <a:latin typeface="Verdana" panose="020B0604030504040204" pitchFamily="34" charset="0"/>
                <a:ea typeface="Verdana" panose="020B0604030504040204" pitchFamily="34" charset="0"/>
                <a:cs typeface="Verdana" panose="020B0604030504040204" pitchFamily="34" charset="0"/>
              </a:rPr>
              <a:t>going </a:t>
            </a:r>
            <a:r>
              <a:rPr lang="en-US" sz="2000" dirty="0">
                <a:latin typeface="Verdana" panose="020B0604030504040204" pitchFamily="34" charset="0"/>
                <a:ea typeface="Verdana" panose="020B0604030504040204" pitchFamily="34" charset="0"/>
                <a:cs typeface="Verdana" panose="020B0604030504040204" pitchFamily="34" charset="0"/>
              </a:rPr>
              <a:t>well (or not so well) re: </a:t>
            </a:r>
            <a:r>
              <a:rPr lang="en-US" sz="2000" dirty="0" smtClean="0">
                <a:latin typeface="Verdana" panose="020B0604030504040204" pitchFamily="34" charset="0"/>
                <a:ea typeface="Verdana" panose="020B0604030504040204" pitchFamily="34" charset="0"/>
                <a:cs typeface="Verdana" panose="020B0604030504040204" pitchFamily="34" charset="0"/>
              </a:rPr>
              <a:t>WOC?</a:t>
            </a:r>
            <a:endParaRPr lang="en-US" sz="2000" dirty="0">
              <a:latin typeface="Verdana" panose="020B0604030504040204" pitchFamily="34" charset="0"/>
              <a:ea typeface="Verdana" panose="020B0604030504040204" pitchFamily="34" charset="0"/>
              <a:cs typeface="Verdana" panose="020B0604030504040204" pitchFamily="34" charset="0"/>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707501" y="457200"/>
            <a:ext cx="7156580"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AIM Women of Color:  Survey</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4837113"/>
            <a:ext cx="1165225" cy="165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9756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266826"/>
            <a:ext cx="6423724" cy="297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45% </a:t>
            </a:r>
            <a:r>
              <a:rPr lang="en-US" sz="2400" dirty="0">
                <a:solidFill>
                  <a:srgbClr val="161616"/>
                </a:solidFill>
                <a:latin typeface="Verdana"/>
                <a:cs typeface="Verdana"/>
              </a:rPr>
              <a:t>completion rate (i.e., </a:t>
            </a:r>
            <a:r>
              <a:rPr lang="en-US" sz="2400" dirty="0" smtClean="0">
                <a:solidFill>
                  <a:srgbClr val="161616"/>
                </a:solidFill>
                <a:latin typeface="Verdana"/>
                <a:cs typeface="Verdana"/>
              </a:rPr>
              <a:t>17/38</a:t>
            </a:r>
            <a:r>
              <a:rPr lang="en-US" sz="2400" dirty="0">
                <a:solidFill>
                  <a:srgbClr val="161616"/>
                </a:solidFill>
                <a:latin typeface="Verdana"/>
                <a:cs typeface="Verdana"/>
              </a:rPr>
              <a:t>)</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Data </a:t>
            </a:r>
            <a:r>
              <a:rPr lang="en-US" sz="2400" dirty="0">
                <a:solidFill>
                  <a:srgbClr val="161616"/>
                </a:solidFill>
                <a:latin typeface="Verdana"/>
                <a:cs typeface="Verdana"/>
              </a:rPr>
              <a:t>collection precipitated good discussions and provided the focus for </a:t>
            </a:r>
            <a:r>
              <a:rPr lang="en-US" sz="2400" dirty="0" smtClean="0">
                <a:solidFill>
                  <a:srgbClr val="161616"/>
                </a:solidFill>
                <a:latin typeface="Verdana"/>
                <a:cs typeface="Verdana"/>
              </a:rPr>
              <a:t>two </a:t>
            </a:r>
            <a:r>
              <a:rPr lang="en-US" sz="2400" dirty="0">
                <a:solidFill>
                  <a:srgbClr val="161616"/>
                </a:solidFill>
                <a:latin typeface="Verdana"/>
                <a:cs typeface="Verdana"/>
              </a:rPr>
              <a:t>AIM meetings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ADVANCE institutional challenges noted: WOC data </a:t>
            </a:r>
            <a:r>
              <a:rPr lang="en-US" sz="2400" dirty="0">
                <a:solidFill>
                  <a:srgbClr val="161616"/>
                </a:solidFill>
                <a:latin typeface="Verdana"/>
                <a:cs typeface="Verdana"/>
              </a:rPr>
              <a:t>not </a:t>
            </a:r>
            <a:r>
              <a:rPr lang="en-US" sz="2400" dirty="0" smtClean="0">
                <a:solidFill>
                  <a:srgbClr val="161616"/>
                </a:solidFill>
                <a:latin typeface="Verdana"/>
                <a:cs typeface="Verdana"/>
              </a:rPr>
              <a:t>collected and/or </a:t>
            </a:r>
            <a:r>
              <a:rPr lang="en-US" sz="2400" dirty="0">
                <a:solidFill>
                  <a:srgbClr val="161616"/>
                </a:solidFill>
                <a:latin typeface="Verdana"/>
                <a:cs typeface="Verdana"/>
              </a:rPr>
              <a:t>difficult to find </a:t>
            </a:r>
            <a:r>
              <a:rPr lang="en-US" sz="2400" dirty="0" smtClean="0">
                <a:solidFill>
                  <a:srgbClr val="161616"/>
                </a:solidFill>
                <a:latin typeface="Verdana"/>
                <a:cs typeface="Verdana"/>
              </a:rPr>
              <a:t>data, </a:t>
            </a:r>
            <a:r>
              <a:rPr lang="en-US" sz="2400" dirty="0">
                <a:solidFill>
                  <a:srgbClr val="161616"/>
                </a:solidFill>
                <a:latin typeface="Verdana"/>
                <a:cs typeface="Verdana"/>
              </a:rPr>
              <a:t>cohort related</a:t>
            </a:r>
            <a:r>
              <a:rPr lang="en-US" sz="2400" dirty="0" smtClean="0">
                <a:solidFill>
                  <a:srgbClr val="161616"/>
                </a:solidFill>
                <a:latin typeface="Verdana"/>
                <a:cs typeface="Verdana"/>
              </a:rPr>
              <a:t>)</a:t>
            </a:r>
            <a:endParaRPr lang="en-US" sz="2400" dirty="0">
              <a:solidFill>
                <a:srgbClr val="161616"/>
              </a:solidFill>
              <a:latin typeface="Verdana"/>
              <a:cs typeface="Verdana"/>
            </a:endParaRPr>
          </a:p>
        </p:txBody>
      </p:sp>
      <p:sp>
        <p:nvSpPr>
          <p:cNvPr id="22" name="Title Placeholder 1"/>
          <p:cNvSpPr txBox="1">
            <a:spLocks/>
          </p:cNvSpPr>
          <p:nvPr/>
        </p:nvSpPr>
        <p:spPr>
          <a:xfrm>
            <a:off x="1866899" y="468083"/>
            <a:ext cx="7015843"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AIM WOC:  Survey Results</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268" y="4880473"/>
            <a:ext cx="3309358" cy="178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2866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100" normalizeH="0" noProof="0" dirty="0" smtClean="0">
                <a:ln>
                  <a:noFill/>
                </a:ln>
                <a:solidFill>
                  <a:srgbClr val="00467F"/>
                </a:solidFill>
                <a:effectLst/>
                <a:uLnTx/>
                <a:uFillTx/>
                <a:latin typeface="Verdana"/>
                <a:ea typeface="+mj-ea"/>
                <a:cs typeface="Verdana"/>
              </a:rPr>
              <a:t>WOC Survey:  Question 1</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866897" y="1306646"/>
            <a:ext cx="6556827" cy="606540"/>
          </a:xfrm>
          <a:prstGeom prst="rect">
            <a:avLst/>
          </a:prstGeom>
        </p:spPr>
        <p:txBody>
          <a:bodyPr vert="horz" lIns="91440" tIns="45720" rIns="91440" bIns="45720" rtlCol="0" anchor="ctr">
            <a:noAutofit/>
          </a:bodyPr>
          <a:lstStyle/>
          <a:p>
            <a:pPr lvl="0" defTabSz="914400">
              <a:lnSpc>
                <a:spcPts val="2480"/>
              </a:lnSpc>
              <a:spcBef>
                <a:spcPct val="0"/>
              </a:spcBef>
              <a:defRPr/>
            </a:pP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is the % of </a:t>
            </a:r>
            <a:r>
              <a:rPr lang="en-US" sz="2400" b="1" i="1" dirty="0" smtClean="0">
                <a:latin typeface="Times New Roman" pitchFamily="18" charset="0"/>
                <a:ea typeface="+mj-ea"/>
                <a:cs typeface="Times New Roman" pitchFamily="18" charset="0"/>
              </a:rPr>
              <a:t>Women of Color faculty at your institution?</a:t>
            </a:r>
            <a:endPar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pic>
        <p:nvPicPr>
          <p:cNvPr id="7" name="Picture 6" descr="largeimage.jpg"/>
          <p:cNvPicPr>
            <a:picLocks noChangeAspect="1"/>
          </p:cNvPicPr>
          <p:nvPr/>
        </p:nvPicPr>
        <p:blipFill>
          <a:blip r:embed="rId3">
            <a:alphaModFix/>
          </a:blip>
          <a:srcRect l="3743" t="4570" r="3318" b="4570"/>
          <a:stretch>
            <a:fillRect/>
          </a:stretch>
        </p:blipFill>
        <p:spPr>
          <a:xfrm>
            <a:off x="980502" y="2076833"/>
            <a:ext cx="7662744" cy="4453416"/>
          </a:xfrm>
          <a:prstGeom prst="rect">
            <a:avLst/>
          </a:prstGeom>
        </p:spPr>
      </p:pic>
      <p:graphicFrame>
        <p:nvGraphicFramePr>
          <p:cNvPr id="4" name="Chart 3"/>
          <p:cNvGraphicFramePr/>
          <p:nvPr>
            <p:extLst>
              <p:ext uri="{D42A27DB-BD31-4B8C-83A1-F6EECF244321}">
                <p14:modId xmlns:p14="http://schemas.microsoft.com/office/powerpoint/2010/main" val="1723014530"/>
              </p:ext>
            </p:extLst>
          </p:nvPr>
        </p:nvGraphicFramePr>
        <p:xfrm>
          <a:off x="1222872" y="2274066"/>
          <a:ext cx="7305308"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0317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0"/>
            <a:ext cx="9144000" cy="6854940"/>
          </a:xfrm>
          <a:prstGeom prst="rect">
            <a:avLst/>
          </a:prstGeom>
        </p:spPr>
      </p:pic>
      <p:sp>
        <p:nvSpPr>
          <p:cNvPr id="22" name="Title Placeholder 1"/>
          <p:cNvSpPr txBox="1">
            <a:spLocks/>
          </p:cNvSpPr>
          <p:nvPr/>
        </p:nvSpPr>
        <p:spPr>
          <a:xfrm>
            <a:off x="1866899" y="428816"/>
            <a:ext cx="7012695"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100" normalizeH="0" noProof="0" dirty="0" smtClean="0">
                <a:ln>
                  <a:noFill/>
                </a:ln>
                <a:solidFill>
                  <a:srgbClr val="00467F"/>
                </a:solidFill>
                <a:effectLst/>
                <a:uLnTx/>
                <a:uFillTx/>
                <a:latin typeface="Verdana"/>
                <a:ea typeface="+mj-ea"/>
                <a:cs typeface="Verdana"/>
              </a:rPr>
              <a:t>WOC Survey:  Question 2</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701800" y="1056720"/>
            <a:ext cx="7177794" cy="950856"/>
          </a:xfrm>
          <a:prstGeom prst="rect">
            <a:avLst/>
          </a:prstGeom>
        </p:spPr>
        <p:txBody>
          <a:bodyPr vert="horz" lIns="91440" tIns="45720" rIns="91440" bIns="45720" rtlCol="0" anchor="ctr">
            <a:noAutofit/>
          </a:bodyPr>
          <a:lstStyle/>
          <a:p>
            <a:pPr lvl="0" defTabSz="914400">
              <a:lnSpc>
                <a:spcPts val="2480"/>
              </a:lnSpc>
              <a:spcBef>
                <a:spcPct val="0"/>
              </a:spcBef>
              <a:defRPr/>
            </a:pPr>
            <a:r>
              <a:rPr lang="en-US" sz="2400" b="1" i="1" dirty="0" smtClean="0">
                <a:latin typeface="Times New Roman" pitchFamily="18" charset="0"/>
                <a:ea typeface="+mj-ea"/>
                <a:cs typeface="Times New Roman" pitchFamily="18" charset="0"/>
              </a:rPr>
              <a:t>What types of activities does your ADVANCE program offer specifically to Women of Color faculty? (please check all that apply)</a:t>
            </a:r>
            <a:r>
              <a:rPr kumimoji="0" lang="en-US" sz="24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a:t>
            </a: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pic>
        <p:nvPicPr>
          <p:cNvPr id="7" name="Picture 6" descr="largeimage.jpg"/>
          <p:cNvPicPr>
            <a:picLocks noChangeAspect="1"/>
          </p:cNvPicPr>
          <p:nvPr/>
        </p:nvPicPr>
        <p:blipFill>
          <a:blip r:embed="rId4">
            <a:alphaModFix/>
          </a:blip>
          <a:srcRect l="3743" t="4570" r="3318" b="4570"/>
          <a:stretch>
            <a:fillRect/>
          </a:stretch>
        </p:blipFill>
        <p:spPr>
          <a:xfrm>
            <a:off x="969485" y="2076832"/>
            <a:ext cx="7678756" cy="4428551"/>
          </a:xfrm>
          <a:prstGeom prst="rect">
            <a:avLst/>
          </a:prstGeom>
        </p:spPr>
      </p:pic>
      <p:graphicFrame>
        <p:nvGraphicFramePr>
          <p:cNvPr id="4" name="Chart 3"/>
          <p:cNvGraphicFramePr/>
          <p:nvPr>
            <p:extLst>
              <p:ext uri="{D42A27DB-BD31-4B8C-83A1-F6EECF244321}">
                <p14:modId xmlns:p14="http://schemas.microsoft.com/office/powerpoint/2010/main" val="3789534311"/>
              </p:ext>
            </p:extLst>
          </p:nvPr>
        </p:nvGraphicFramePr>
        <p:xfrm>
          <a:off x="1112705" y="2159306"/>
          <a:ext cx="7410116" cy="423047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1701800" y="6505383"/>
            <a:ext cx="3806634" cy="369332"/>
          </a:xfrm>
          <a:prstGeom prst="rect">
            <a:avLst/>
          </a:prstGeom>
          <a:noFill/>
        </p:spPr>
        <p:txBody>
          <a:bodyPr wrap="square" rtlCol="0">
            <a:spAutoFit/>
          </a:bodyPr>
          <a:lstStyle/>
          <a:p>
            <a:r>
              <a:rPr lang="en-US" dirty="0" smtClean="0"/>
              <a:t>Note*:  </a:t>
            </a:r>
            <a:r>
              <a:rPr lang="en-US" dirty="0"/>
              <a:t>9</a:t>
            </a:r>
            <a:r>
              <a:rPr lang="en-US" dirty="0" smtClean="0"/>
              <a:t>/17 answered this question</a:t>
            </a:r>
            <a:endParaRPr lang="en-US" dirty="0"/>
          </a:p>
        </p:txBody>
      </p:sp>
    </p:spTree>
    <p:extLst>
      <p:ext uri="{BB962C8B-B14F-4D97-AF65-F5344CB8AC3E}">
        <p14:creationId xmlns:p14="http://schemas.microsoft.com/office/powerpoint/2010/main" val="553060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0"/>
            <a:ext cx="9144000" cy="6854940"/>
          </a:xfrm>
          <a:prstGeom prst="rect">
            <a:avLst/>
          </a:prstGeom>
        </p:spPr>
      </p:pic>
      <p:sp>
        <p:nvSpPr>
          <p:cNvPr id="22" name="Title Placeholder 1"/>
          <p:cNvSpPr txBox="1">
            <a:spLocks/>
          </p:cNvSpPr>
          <p:nvPr/>
        </p:nvSpPr>
        <p:spPr>
          <a:xfrm>
            <a:off x="1866899" y="428816"/>
            <a:ext cx="7012695"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100" normalizeH="0" noProof="0" dirty="0" smtClean="0">
                <a:ln>
                  <a:noFill/>
                </a:ln>
                <a:solidFill>
                  <a:srgbClr val="00467F"/>
                </a:solidFill>
                <a:effectLst/>
                <a:uLnTx/>
                <a:uFillTx/>
                <a:latin typeface="Verdana"/>
                <a:ea typeface="+mj-ea"/>
                <a:cs typeface="Verdana"/>
              </a:rPr>
              <a:t>WOC Survey:  Question 3</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701800" y="1056720"/>
            <a:ext cx="7177794" cy="950856"/>
          </a:xfrm>
          <a:prstGeom prst="rect">
            <a:avLst/>
          </a:prstGeom>
        </p:spPr>
        <p:txBody>
          <a:bodyPr vert="horz" lIns="91440" tIns="45720" rIns="91440" bIns="45720" rtlCol="0" anchor="ctr">
            <a:noAutofit/>
          </a:bodyPr>
          <a:lstStyle/>
          <a:p>
            <a:pPr lvl="0" defTabSz="914400">
              <a:lnSpc>
                <a:spcPts val="2480"/>
              </a:lnSpc>
              <a:spcBef>
                <a:spcPct val="0"/>
              </a:spcBef>
              <a:defRPr/>
            </a:pP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do you perceive as barriers</a:t>
            </a:r>
            <a:r>
              <a:rPr kumimoji="0" lang="en-US" sz="24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to success for Women of Color faculty at your institution (please check all that apply)?</a:t>
            </a:r>
            <a:endPar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pic>
        <p:nvPicPr>
          <p:cNvPr id="7" name="Picture 6" descr="largeimage.jpg"/>
          <p:cNvPicPr>
            <a:picLocks noChangeAspect="1"/>
          </p:cNvPicPr>
          <p:nvPr/>
        </p:nvPicPr>
        <p:blipFill>
          <a:blip r:embed="rId4">
            <a:alphaModFix/>
          </a:blip>
          <a:srcRect l="3743" t="4570" r="3318" b="4570"/>
          <a:stretch>
            <a:fillRect/>
          </a:stretch>
        </p:blipFill>
        <p:spPr>
          <a:xfrm>
            <a:off x="749147" y="2076832"/>
            <a:ext cx="7899093" cy="4632440"/>
          </a:xfrm>
          <a:prstGeom prst="rect">
            <a:avLst/>
          </a:prstGeom>
        </p:spPr>
      </p:pic>
      <p:graphicFrame>
        <p:nvGraphicFramePr>
          <p:cNvPr id="4" name="Chart 3"/>
          <p:cNvGraphicFramePr/>
          <p:nvPr>
            <p:extLst>
              <p:ext uri="{D42A27DB-BD31-4B8C-83A1-F6EECF244321}">
                <p14:modId xmlns:p14="http://schemas.microsoft.com/office/powerpoint/2010/main" val="2687637594"/>
              </p:ext>
            </p:extLst>
          </p:nvPr>
        </p:nvGraphicFramePr>
        <p:xfrm>
          <a:off x="892367" y="2192356"/>
          <a:ext cx="7630454" cy="4439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863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0"/>
            <a:ext cx="9144000" cy="6854940"/>
          </a:xfrm>
          <a:prstGeom prst="rect">
            <a:avLst/>
          </a:prstGeom>
        </p:spPr>
      </p:pic>
      <p:sp>
        <p:nvSpPr>
          <p:cNvPr id="22" name="Title Placeholder 1"/>
          <p:cNvSpPr txBox="1">
            <a:spLocks/>
          </p:cNvSpPr>
          <p:nvPr/>
        </p:nvSpPr>
        <p:spPr>
          <a:xfrm>
            <a:off x="1866899" y="428816"/>
            <a:ext cx="7012695"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100" normalizeH="0" noProof="0" dirty="0" smtClean="0">
                <a:ln>
                  <a:noFill/>
                </a:ln>
                <a:solidFill>
                  <a:srgbClr val="00467F"/>
                </a:solidFill>
                <a:effectLst/>
                <a:uLnTx/>
                <a:uFillTx/>
                <a:latin typeface="Verdana"/>
                <a:ea typeface="+mj-ea"/>
                <a:cs typeface="Verdana"/>
              </a:rPr>
              <a:t>WOC Survey:  Question 4</a:t>
            </a:r>
            <a:endParaRPr kumimoji="0" lang="en-US" sz="3000" b="1" i="0" u="none" strike="noStrike" kern="1200" cap="none" spc="-100" normalizeH="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701800" y="1056720"/>
            <a:ext cx="7177794" cy="950856"/>
          </a:xfrm>
          <a:prstGeom prst="rect">
            <a:avLst/>
          </a:prstGeom>
        </p:spPr>
        <p:txBody>
          <a:bodyPr vert="horz" lIns="91440" tIns="45720" rIns="91440" bIns="45720" rtlCol="0" anchor="ctr">
            <a:noAutofit/>
          </a:bodyPr>
          <a:lstStyle/>
          <a:p>
            <a:pPr lvl="0" defTabSz="914400">
              <a:lnSpc>
                <a:spcPts val="2480"/>
              </a:lnSpc>
              <a:spcBef>
                <a:spcPct val="0"/>
              </a:spcBef>
              <a:defRPr/>
            </a:pP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What </a:t>
            </a:r>
            <a:r>
              <a:rPr lang="en-US" sz="2400" b="1" i="1" dirty="0" smtClean="0">
                <a:latin typeface="Times New Roman" pitchFamily="18" charset="0"/>
                <a:ea typeface="+mj-ea"/>
                <a:cs typeface="Times New Roman" pitchFamily="18" charset="0"/>
              </a:rPr>
              <a:t>do you perceive as factors that promote </a:t>
            </a:r>
            <a:r>
              <a:rPr kumimoji="0" lang="en-US" sz="2400" b="1" i="1"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success for Women of Color faculty at your institution (please check all that apply)?</a:t>
            </a:r>
            <a:endPar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pic>
        <p:nvPicPr>
          <p:cNvPr id="7" name="Picture 6" descr="largeimage.jpg"/>
          <p:cNvPicPr>
            <a:picLocks noChangeAspect="1"/>
          </p:cNvPicPr>
          <p:nvPr/>
        </p:nvPicPr>
        <p:blipFill>
          <a:blip r:embed="rId4">
            <a:alphaModFix/>
          </a:blip>
          <a:srcRect l="3743" t="4570" r="3318" b="4570"/>
          <a:stretch>
            <a:fillRect/>
          </a:stretch>
        </p:blipFill>
        <p:spPr>
          <a:xfrm>
            <a:off x="749147" y="2076832"/>
            <a:ext cx="7899093" cy="4632440"/>
          </a:xfrm>
          <a:prstGeom prst="rect">
            <a:avLst/>
          </a:prstGeom>
        </p:spPr>
      </p:pic>
      <p:graphicFrame>
        <p:nvGraphicFramePr>
          <p:cNvPr id="4" name="Chart 3"/>
          <p:cNvGraphicFramePr/>
          <p:nvPr>
            <p:extLst>
              <p:ext uri="{D42A27DB-BD31-4B8C-83A1-F6EECF244321}">
                <p14:modId xmlns:p14="http://schemas.microsoft.com/office/powerpoint/2010/main" val="1862281017"/>
              </p:ext>
            </p:extLst>
          </p:nvPr>
        </p:nvGraphicFramePr>
        <p:xfrm>
          <a:off x="892367" y="2192356"/>
          <a:ext cx="7630454" cy="443979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54341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381126"/>
            <a:ext cx="6423724" cy="564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619480" y="533400"/>
            <a:ext cx="7238770" cy="847726"/>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WOC Survey:  Rate Aspects of Your Program for WOC  </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624750768"/>
              </p:ext>
            </p:extLst>
          </p:nvPr>
        </p:nvGraphicFramePr>
        <p:xfrm>
          <a:off x="266698" y="1617189"/>
          <a:ext cx="8425609" cy="5147271"/>
        </p:xfrm>
        <a:graphic>
          <a:graphicData uri="http://schemas.openxmlformats.org/drawingml/2006/table">
            <a:tbl>
              <a:tblPr firstRow="1" bandRow="1">
                <a:tableStyleId>{5C22544A-7EE6-4342-B048-85BDC9FD1C3A}</a:tableStyleId>
              </a:tblPr>
              <a:tblGrid>
                <a:gridCol w="1694304"/>
                <a:gridCol w="932015"/>
                <a:gridCol w="1148639"/>
                <a:gridCol w="1181772"/>
                <a:gridCol w="1016104"/>
                <a:gridCol w="1358487"/>
                <a:gridCol w="1094288"/>
              </a:tblGrid>
              <a:tr h="612521">
                <a:tc>
                  <a:txBody>
                    <a:bodyPr/>
                    <a:lstStyle/>
                    <a:p>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Poor</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Fair</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Good</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Very</a:t>
                      </a:r>
                    </a:p>
                    <a:p>
                      <a:pPr algn="ctr"/>
                      <a:r>
                        <a:rPr lang="en-US" dirty="0" smtClean="0">
                          <a:latin typeface="Verdana" panose="020B0604030504040204" pitchFamily="34" charset="0"/>
                          <a:ea typeface="Verdana" panose="020B0604030504040204" pitchFamily="34" charset="0"/>
                          <a:cs typeface="Verdana" panose="020B0604030504040204" pitchFamily="34" charset="0"/>
                        </a:rPr>
                        <a:t>Good</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Excellent</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N/A</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61252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Data </a:t>
                      </a:r>
                    </a:p>
                    <a:p>
                      <a:r>
                        <a:rPr lang="en-US" dirty="0" smtClean="0">
                          <a:latin typeface="Verdana" panose="020B0604030504040204" pitchFamily="34" charset="0"/>
                          <a:ea typeface="Verdana" panose="020B0604030504040204" pitchFamily="34" charset="0"/>
                          <a:cs typeface="Verdana" panose="020B0604030504040204" pitchFamily="34" charset="0"/>
                        </a:rPr>
                        <a:t>Collection</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a:t>
                      </a:r>
                      <a:r>
                        <a:rPr lang="en-US" baseline="0" dirty="0" smtClean="0">
                          <a:latin typeface="Verdana" panose="020B0604030504040204" pitchFamily="34" charset="0"/>
                          <a:ea typeface="Verdana" panose="020B0604030504040204" pitchFamily="34" charset="0"/>
                          <a:cs typeface="Verdana" panose="020B0604030504040204" pitchFamily="34" charset="0"/>
                        </a:rPr>
                        <a:t> (2)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0%</a:t>
                      </a:r>
                    </a:p>
                    <a:p>
                      <a:pPr algn="ctr"/>
                      <a:r>
                        <a:rPr lang="en-US" dirty="0" smtClean="0">
                          <a:latin typeface="Verdana" panose="020B0604030504040204" pitchFamily="34" charset="0"/>
                          <a:ea typeface="Verdana" panose="020B0604030504040204" pitchFamily="34" charset="0"/>
                          <a:cs typeface="Verdana" panose="020B0604030504040204" pitchFamily="34" charset="0"/>
                        </a:rPr>
                        <a:t>(0)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a:t>
                      </a:r>
                      <a:r>
                        <a:rPr lang="en-US" baseline="0"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baseline="0"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29% (5)</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47% </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(8)</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61252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Promoting</a:t>
                      </a:r>
                    </a:p>
                    <a:p>
                      <a:r>
                        <a:rPr lang="en-US" dirty="0" smtClean="0">
                          <a:latin typeface="Verdana" panose="020B0604030504040204" pitchFamily="34" charset="0"/>
                          <a:ea typeface="Verdana" panose="020B0604030504040204" pitchFamily="34" charset="0"/>
                          <a:cs typeface="Verdana" panose="020B0604030504040204" pitchFamily="34" charset="0"/>
                        </a:rPr>
                        <a:t>Success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29% </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(5)</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61252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Retention</a:t>
                      </a:r>
                    </a:p>
                    <a:p>
                      <a:r>
                        <a:rPr lang="en-US" dirty="0" smtClean="0">
                          <a:latin typeface="Verdana" panose="020B0604030504040204" pitchFamily="34" charset="0"/>
                          <a:ea typeface="Verdana" panose="020B0604030504040204" pitchFamily="34" charset="0"/>
                          <a:cs typeface="Verdana" panose="020B0604030504040204" pitchFamily="34" charset="0"/>
                        </a:rPr>
                        <a:t>Efforts</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29% </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(5)</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 (4)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61252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Enhancing</a:t>
                      </a:r>
                    </a:p>
                    <a:p>
                      <a:r>
                        <a:rPr lang="en-US" dirty="0" smtClean="0">
                          <a:latin typeface="Verdana" panose="020B0604030504040204" pitchFamily="34" charset="0"/>
                          <a:ea typeface="Verdana" panose="020B0604030504040204" pitchFamily="34" charset="0"/>
                          <a:cs typeface="Verdana" panose="020B0604030504040204" pitchFamily="34" charset="0"/>
                        </a:rPr>
                        <a:t>Climate</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23%</a:t>
                      </a:r>
                    </a:p>
                    <a:p>
                      <a:pPr algn="ctr"/>
                      <a:r>
                        <a:rPr lang="en-US" dirty="0" smtClean="0">
                          <a:latin typeface="Verdana" panose="020B0604030504040204" pitchFamily="34" charset="0"/>
                          <a:ea typeface="Verdana" panose="020B0604030504040204" pitchFamily="34" charset="0"/>
                          <a:cs typeface="Verdana" panose="020B0604030504040204" pitchFamily="34" charset="0"/>
                        </a:rPr>
                        <a:t> (4)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29% </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(5)</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r h="61252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Recruitment</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 (4)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35%</a:t>
                      </a:r>
                      <a:r>
                        <a:rPr lang="en-US" b="1" baseline="0" dirty="0" smtClean="0">
                          <a:latin typeface="Verdana" panose="020B0604030504040204" pitchFamily="34" charset="0"/>
                          <a:ea typeface="Verdana" panose="020B0604030504040204" pitchFamily="34" charset="0"/>
                          <a:cs typeface="Verdana" panose="020B0604030504040204" pitchFamily="34" charset="0"/>
                        </a:rPr>
                        <a:t> </a:t>
                      </a:r>
                    </a:p>
                    <a:p>
                      <a:pPr algn="ctr"/>
                      <a:r>
                        <a:rPr lang="en-US" b="1" baseline="0" dirty="0" smtClean="0">
                          <a:latin typeface="Verdana" panose="020B0604030504040204" pitchFamily="34" charset="0"/>
                          <a:ea typeface="Verdana" panose="020B0604030504040204" pitchFamily="34" charset="0"/>
                          <a:cs typeface="Verdana" panose="020B0604030504040204" pitchFamily="34" charset="0"/>
                        </a:rPr>
                        <a:t>(6)</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24%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(4)</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 (2)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0%</a:t>
                      </a:r>
                    </a:p>
                    <a:p>
                      <a:pPr algn="ctr"/>
                      <a:r>
                        <a:rPr lang="en-US" dirty="0" smtClean="0">
                          <a:latin typeface="Verdana" panose="020B0604030504040204" pitchFamily="34" charset="0"/>
                          <a:ea typeface="Verdana" panose="020B0604030504040204" pitchFamily="34" charset="0"/>
                          <a:cs typeface="Verdana" panose="020B0604030504040204" pitchFamily="34" charset="0"/>
                        </a:rPr>
                        <a:t>(0)</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p>
                  </a:txBody>
                  <a:tcPr/>
                </a:tc>
              </a:tr>
              <a:tr h="1306791">
                <a:tc>
                  <a: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Different Issues Identified for WOC/WW </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18% (3)</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a:t>
                      </a:r>
                    </a:p>
                    <a:p>
                      <a:pPr algn="ctr"/>
                      <a:r>
                        <a:rPr lang="en-US" dirty="0" smtClean="0">
                          <a:latin typeface="Verdana" panose="020B0604030504040204" pitchFamily="34" charset="0"/>
                          <a:ea typeface="Verdana" panose="020B0604030504040204" pitchFamily="34" charset="0"/>
                          <a:cs typeface="Verdana" panose="020B0604030504040204" pitchFamily="34" charset="0"/>
                        </a:rPr>
                        <a:t>(2)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b="1" dirty="0" smtClean="0">
                          <a:latin typeface="Verdana" panose="020B0604030504040204" pitchFamily="34" charset="0"/>
                          <a:ea typeface="Verdana" panose="020B0604030504040204" pitchFamily="34" charset="0"/>
                          <a:cs typeface="Verdana" panose="020B0604030504040204" pitchFamily="34" charset="0"/>
                        </a:rPr>
                        <a:t>47% </a:t>
                      </a:r>
                    </a:p>
                    <a:p>
                      <a:pPr algn="ctr"/>
                      <a:r>
                        <a:rPr lang="en-US" b="1" dirty="0" smtClean="0">
                          <a:latin typeface="Verdana" panose="020B0604030504040204" pitchFamily="34" charset="0"/>
                          <a:ea typeface="Verdana" panose="020B0604030504040204" pitchFamily="34" charset="0"/>
                          <a:cs typeface="Verdana" panose="020B0604030504040204" pitchFamily="34" charset="0"/>
                        </a:rPr>
                        <a:t>(8)</a:t>
                      </a:r>
                      <a:endParaRPr lang="en-US" b="1"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6% </a:t>
                      </a:r>
                    </a:p>
                    <a:p>
                      <a:pPr algn="ctr"/>
                      <a:r>
                        <a:rPr lang="en-US" dirty="0" smtClean="0">
                          <a:latin typeface="Verdana" panose="020B0604030504040204" pitchFamily="34" charset="0"/>
                          <a:ea typeface="Verdana" panose="020B0604030504040204" pitchFamily="34" charset="0"/>
                          <a:cs typeface="Verdana" panose="020B0604030504040204" pitchFamily="34" charset="0"/>
                        </a:rPr>
                        <a:t>(1)</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12% (2)</a:t>
                      </a:r>
                      <a:endParaRPr lang="en-US"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943551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333500"/>
            <a:ext cx="6423724" cy="569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899" y="220336"/>
            <a:ext cx="7056763" cy="1036045"/>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WOC Survey:  List Barriers For Asian American Women</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
        <p:nvSpPr>
          <p:cNvPr id="7" name="Rectangle 3"/>
          <p:cNvSpPr txBox="1">
            <a:spLocks noChangeArrowheads="1"/>
          </p:cNvSpPr>
          <p:nvPr/>
        </p:nvSpPr>
        <p:spPr bwMode="auto">
          <a:xfrm>
            <a:off x="2133106" y="1494313"/>
            <a:ext cx="6423724" cy="331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285750"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Isolation </a:t>
            </a:r>
            <a:endParaRPr lang="en-US" sz="2400" dirty="0" smtClean="0">
              <a:solidFill>
                <a:srgbClr val="161616"/>
              </a:solidFill>
              <a:latin typeface="Verdana"/>
              <a:cs typeface="Verdana"/>
            </a:endParaRPr>
          </a:p>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Implicit </a:t>
            </a:r>
            <a:r>
              <a:rPr lang="en-US" sz="2400" dirty="0">
                <a:solidFill>
                  <a:srgbClr val="161616"/>
                </a:solidFill>
                <a:latin typeface="Verdana"/>
                <a:cs typeface="Verdana"/>
              </a:rPr>
              <a:t>C</a:t>
            </a:r>
            <a:r>
              <a:rPr lang="en-US" sz="2400" dirty="0" smtClean="0">
                <a:solidFill>
                  <a:srgbClr val="161616"/>
                </a:solidFill>
                <a:latin typeface="Verdana"/>
                <a:cs typeface="Verdana"/>
              </a:rPr>
              <a:t>ultural Biases.</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“Model Minority” Stigma</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Classroom Challenges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Majority </a:t>
            </a:r>
            <a:r>
              <a:rPr lang="en-US" sz="2400" dirty="0">
                <a:solidFill>
                  <a:srgbClr val="161616"/>
                </a:solidFill>
                <a:latin typeface="Verdana"/>
                <a:cs typeface="Verdana"/>
              </a:rPr>
              <a:t>ignorance of barriers </a:t>
            </a:r>
            <a:r>
              <a:rPr lang="en-US" sz="2400" dirty="0" smtClean="0">
                <a:solidFill>
                  <a:srgbClr val="161616"/>
                </a:solidFill>
                <a:latin typeface="Verdana"/>
                <a:cs typeface="Verdana"/>
              </a:rPr>
              <a:t>faced—unintentional biases </a:t>
            </a:r>
            <a:r>
              <a:rPr lang="en-US" sz="2400" dirty="0">
                <a:solidFill>
                  <a:srgbClr val="161616"/>
                </a:solidFill>
                <a:latin typeface="Verdana"/>
                <a:cs typeface="Verdana"/>
              </a:rPr>
              <a:t>(e.g., advancement ceiling</a:t>
            </a:r>
            <a:r>
              <a:rPr lang="en-US" sz="2400" dirty="0" smtClean="0">
                <a:solidFill>
                  <a:srgbClr val="161616"/>
                </a:solidFill>
                <a:latin typeface="Verdana"/>
                <a:cs typeface="Verdana"/>
              </a:rPr>
              <a:t>).</a:t>
            </a:r>
            <a:endParaRPr lang="en-US" sz="24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Tree>
    <p:extLst>
      <p:ext uri="{BB962C8B-B14F-4D97-AF65-F5344CB8AC3E}">
        <p14:creationId xmlns:p14="http://schemas.microsoft.com/office/powerpoint/2010/main" val="350079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346009"/>
            <a:ext cx="6423724" cy="48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Isolation (i.e., Few women </a:t>
            </a:r>
            <a:r>
              <a:rPr lang="en-US" sz="2400" dirty="0">
                <a:solidFill>
                  <a:srgbClr val="161616"/>
                </a:solidFill>
                <a:latin typeface="Verdana"/>
                <a:cs typeface="Verdana"/>
              </a:rPr>
              <a:t>with the same cultural </a:t>
            </a:r>
            <a:r>
              <a:rPr lang="en-US" sz="2400" dirty="0" smtClean="0">
                <a:solidFill>
                  <a:srgbClr val="161616"/>
                </a:solidFill>
                <a:latin typeface="Verdana"/>
                <a:cs typeface="Verdana"/>
              </a:rPr>
              <a:t>issues)</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Visa </a:t>
            </a:r>
            <a:r>
              <a:rPr lang="en-US" sz="2400" dirty="0">
                <a:solidFill>
                  <a:srgbClr val="161616"/>
                </a:solidFill>
                <a:latin typeface="Verdana"/>
                <a:cs typeface="Verdana"/>
              </a:rPr>
              <a:t>I</a:t>
            </a:r>
            <a:r>
              <a:rPr lang="en-US" sz="2400" dirty="0" smtClean="0">
                <a:solidFill>
                  <a:srgbClr val="161616"/>
                </a:solidFill>
                <a:latin typeface="Verdana"/>
                <a:cs typeface="Verdana"/>
              </a:rPr>
              <a:t>ssues.</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Cross-cultural issues (i.e., </a:t>
            </a:r>
            <a:r>
              <a:rPr lang="en-US" sz="2400" dirty="0" smtClean="0">
                <a:solidFill>
                  <a:srgbClr val="161616"/>
                </a:solidFill>
                <a:latin typeface="Verdana"/>
                <a:cs typeface="Verdana"/>
              </a:rPr>
              <a:t>language)</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Lack </a:t>
            </a:r>
            <a:r>
              <a:rPr lang="en-US" sz="2400" dirty="0">
                <a:solidFill>
                  <a:srgbClr val="161616"/>
                </a:solidFill>
                <a:latin typeface="Verdana"/>
                <a:cs typeface="Verdana"/>
              </a:rPr>
              <a:t>of </a:t>
            </a:r>
            <a:r>
              <a:rPr lang="en-US" sz="2400" dirty="0" smtClean="0">
                <a:solidFill>
                  <a:srgbClr val="161616"/>
                </a:solidFill>
                <a:latin typeface="Verdana"/>
                <a:cs typeface="Verdana"/>
              </a:rPr>
              <a:t>models, especially in </a:t>
            </a:r>
            <a:r>
              <a:rPr lang="en-US" sz="2400" dirty="0">
                <a:solidFill>
                  <a:srgbClr val="161616"/>
                </a:solidFill>
                <a:latin typeface="Verdana"/>
                <a:cs typeface="Verdana"/>
              </a:rPr>
              <a:t>upper levels of the </a:t>
            </a:r>
            <a:r>
              <a:rPr lang="en-US" sz="2400" dirty="0" smtClean="0">
                <a:solidFill>
                  <a:srgbClr val="161616"/>
                </a:solidFill>
                <a:latin typeface="Verdana"/>
                <a:cs typeface="Verdana"/>
              </a:rPr>
              <a:t>academy</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Dual-culture gender </a:t>
            </a:r>
            <a:r>
              <a:rPr lang="en-US" sz="2400" dirty="0" smtClean="0">
                <a:solidFill>
                  <a:srgbClr val="161616"/>
                </a:solidFill>
                <a:latin typeface="Verdana"/>
                <a:cs typeface="Verdana"/>
              </a:rPr>
              <a:t>biases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Work-life </a:t>
            </a:r>
            <a:r>
              <a:rPr lang="en-US" sz="2400" dirty="0">
                <a:solidFill>
                  <a:srgbClr val="161616"/>
                </a:solidFill>
                <a:latin typeface="Verdana"/>
                <a:cs typeface="Verdana"/>
              </a:rPr>
              <a:t>balance extended outside of the </a:t>
            </a:r>
            <a:r>
              <a:rPr lang="en-US" sz="2400" dirty="0" smtClean="0">
                <a:solidFill>
                  <a:srgbClr val="161616"/>
                </a:solidFill>
                <a:latin typeface="Verdana"/>
                <a:cs typeface="Verdana"/>
              </a:rPr>
              <a:t>US</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Culture issues from their own </a:t>
            </a:r>
            <a:r>
              <a:rPr lang="en-US" sz="2400" dirty="0" smtClean="0">
                <a:solidFill>
                  <a:srgbClr val="161616"/>
                </a:solidFill>
                <a:latin typeface="Verdana"/>
                <a:cs typeface="Verdana"/>
              </a:rPr>
              <a:t>country</a:t>
            </a: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
        <p:nvSpPr>
          <p:cNvPr id="7" name="Title Placeholder 1"/>
          <p:cNvSpPr txBox="1">
            <a:spLocks/>
          </p:cNvSpPr>
          <p:nvPr/>
        </p:nvSpPr>
        <p:spPr>
          <a:xfrm>
            <a:off x="1866899" y="220336"/>
            <a:ext cx="7056763" cy="1036045"/>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WOC Survey:  List Barriers For International Women</a:t>
            </a:r>
            <a:endParaRPr lang="en-US" sz="3000" b="1" dirty="0">
              <a:solidFill>
                <a:srgbClr val="00467F"/>
              </a:solidFill>
              <a:latin typeface="Verdana"/>
              <a:cs typeface="Verdana"/>
            </a:endParaRPr>
          </a:p>
        </p:txBody>
      </p:sp>
    </p:spTree>
    <p:extLst>
      <p:ext uri="{BB962C8B-B14F-4D97-AF65-F5344CB8AC3E}">
        <p14:creationId xmlns:p14="http://schemas.microsoft.com/office/powerpoint/2010/main" val="7773782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0"/>
            <a:ext cx="9144000" cy="6854940"/>
          </a:xfrm>
          <a:prstGeom prst="rect">
            <a:avLst/>
          </a:prstGeom>
        </p:spPr>
      </p:pic>
      <p:sp>
        <p:nvSpPr>
          <p:cNvPr id="22" name="Title Placeholder 1"/>
          <p:cNvSpPr txBox="1">
            <a:spLocks/>
          </p:cNvSpPr>
          <p:nvPr/>
        </p:nvSpPr>
        <p:spPr>
          <a:xfrm>
            <a:off x="1685581" y="125698"/>
            <a:ext cx="7227065" cy="648331"/>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WOC Survey: Comments</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
        <p:nvSpPr>
          <p:cNvPr id="2" name="Rectangle 1"/>
          <p:cNvSpPr/>
          <p:nvPr/>
        </p:nvSpPr>
        <p:spPr>
          <a:xfrm>
            <a:off x="1685581" y="774029"/>
            <a:ext cx="7227065" cy="6186309"/>
          </a:xfrm>
          <a:prstGeom prst="rect">
            <a:avLst/>
          </a:prstGeom>
        </p:spPr>
        <p:txBody>
          <a:bodyPr wrap="square">
            <a:spAutoFit/>
          </a:bodyPr>
          <a:lstStyle/>
          <a:p>
            <a:pPr marL="342900" indent="-342900">
              <a:buClr>
                <a:srgbClr val="9E231F"/>
              </a:buClr>
              <a:buFont typeface="Arial" pitchFamily="34" charset="0"/>
              <a:buChar char="•"/>
            </a:pP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“Our </a:t>
            </a:r>
            <a:r>
              <a:rPr lang="en-US" sz="2800" b="1" i="1" dirty="0">
                <a:latin typeface="Times New Roman" panose="02020603050405020304" pitchFamily="18" charset="0"/>
                <a:ea typeface="Verdana" panose="020B0604030504040204" pitchFamily="34" charset="0"/>
                <a:cs typeface="Times New Roman" panose="02020603050405020304" pitchFamily="18" charset="0"/>
              </a:rPr>
              <a:t>numbers are so small it’s hard to make any comments that are of statistical significance</a:t>
            </a: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a:t>
            </a:r>
          </a:p>
          <a:p>
            <a:pPr>
              <a:buClr>
                <a:srgbClr val="9E231F"/>
              </a:buClr>
            </a:pPr>
            <a:endParaRPr lang="en-US" sz="1600" b="1" i="1" dirty="0" smtClean="0">
              <a:latin typeface="Times New Roman" panose="02020603050405020304" pitchFamily="18" charset="0"/>
              <a:ea typeface="Verdana" panose="020B0604030504040204" pitchFamily="34" charset="0"/>
              <a:cs typeface="Times New Roman" panose="02020603050405020304" pitchFamily="18" charset="0"/>
            </a:endParaRPr>
          </a:p>
          <a:p>
            <a:pPr marL="342900" indent="-342900">
              <a:buClr>
                <a:srgbClr val="9E231F"/>
              </a:buClr>
              <a:buFont typeface="Arial" pitchFamily="34" charset="0"/>
              <a:buChar char="•"/>
            </a:pP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“Data </a:t>
            </a:r>
            <a:r>
              <a:rPr lang="en-US" sz="2800" b="1" i="1" dirty="0">
                <a:latin typeface="Times New Roman" panose="02020603050405020304" pitchFamily="18" charset="0"/>
                <a:ea typeface="Verdana" panose="020B0604030504040204" pitchFamily="34" charset="0"/>
                <a:cs typeface="Times New Roman" panose="02020603050405020304" pitchFamily="18" charset="0"/>
              </a:rPr>
              <a:t>collection is challenging.  </a:t>
            </a: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How </a:t>
            </a:r>
            <a:r>
              <a:rPr lang="en-US" sz="2800" b="1" i="1" dirty="0">
                <a:latin typeface="Times New Roman" panose="02020603050405020304" pitchFamily="18" charset="0"/>
                <a:ea typeface="Verdana" panose="020B0604030504040204" pitchFamily="34" charset="0"/>
                <a:cs typeface="Times New Roman" panose="02020603050405020304" pitchFamily="18" charset="0"/>
              </a:rPr>
              <a:t>do we provide the few WOC we have with a voice, while at the same time providing confidentiality</a:t>
            </a: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a:t>
            </a:r>
          </a:p>
          <a:p>
            <a:pPr>
              <a:buClr>
                <a:srgbClr val="9E231F"/>
              </a:buClr>
            </a:pPr>
            <a:endParaRPr lang="en-US" sz="1600" b="1" i="1" dirty="0" smtClean="0">
              <a:latin typeface="Times New Roman" panose="02020603050405020304" pitchFamily="18" charset="0"/>
              <a:ea typeface="Verdana" panose="020B0604030504040204" pitchFamily="34" charset="0"/>
              <a:cs typeface="Times New Roman" panose="02020603050405020304" pitchFamily="18" charset="0"/>
            </a:endParaRPr>
          </a:p>
          <a:p>
            <a:pPr marL="342900" indent="-342900">
              <a:buClr>
                <a:srgbClr val="9E231F"/>
              </a:buClr>
              <a:buFont typeface="Arial" pitchFamily="34" charset="0"/>
              <a:buChar char="•"/>
            </a:pPr>
            <a:r>
              <a:rPr lang="en-US" sz="2800" b="1" i="1" dirty="0" smtClean="0">
                <a:latin typeface="Times New Roman" panose="02020603050405020304" pitchFamily="18" charset="0"/>
                <a:ea typeface="Verdana" panose="020B0604030504040204" pitchFamily="34" charset="0"/>
                <a:cs typeface="Times New Roman" panose="02020603050405020304" pitchFamily="18" charset="0"/>
              </a:rPr>
              <a:t>“Until we create a climate where WOC are successful (i.e., retained, mentored, less isolated) through active support from majority faculty, I am ambivalent about how much benefit WOC-specific programs will provide.”</a:t>
            </a:r>
            <a:endParaRPr lang="en-US" sz="2800" b="1" i="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53" y="4450834"/>
            <a:ext cx="146367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70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98172" y="861517"/>
            <a:ext cx="7203232" cy="594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kumimoji="0" lang="en-US" sz="2400" i="0" u="none" strike="noStrike" kern="1200" cap="none" spc="0" normalizeH="0" baseline="0" noProof="0" dirty="0" smtClean="0">
                <a:ln>
                  <a:noFill/>
                </a:ln>
                <a:solidFill>
                  <a:srgbClr val="161616"/>
                </a:solidFill>
                <a:effectLst/>
                <a:uLnTx/>
                <a:uFillTx/>
                <a:latin typeface="Verdana"/>
                <a:cs typeface="Verdana"/>
              </a:rPr>
              <a:t>The Foundation</a:t>
            </a:r>
            <a:r>
              <a:rPr kumimoji="0" lang="en-US" sz="2400" i="0" u="none" strike="noStrike" kern="1200" cap="none" spc="0" normalizeH="0" noProof="0" dirty="0" smtClean="0">
                <a:ln>
                  <a:noFill/>
                </a:ln>
                <a:solidFill>
                  <a:srgbClr val="161616"/>
                </a:solidFill>
                <a:effectLst/>
                <a:uLnTx/>
                <a:uFillTx/>
                <a:latin typeface="Verdana"/>
                <a:cs typeface="Verdana"/>
              </a:rPr>
              <a:t> for the Conversation</a:t>
            </a:r>
            <a:endParaRPr lang="en-US" sz="2400" dirty="0" smtClean="0">
              <a:solidFill>
                <a:srgbClr val="161616"/>
              </a:solidFill>
              <a:latin typeface="Verdana"/>
              <a:cs typeface="Verdana"/>
            </a:endParaRP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Why Should We Care?</a:t>
            </a:r>
          </a:p>
          <a:p>
            <a:pPr marL="747713" lvl="2" indent="-233363" defTabSz="914400" fontAlgn="base">
              <a:lnSpc>
                <a:spcPts val="24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Defining Women of Color (WOC) and </a:t>
            </a:r>
            <a:r>
              <a:rPr lang="en-US" dirty="0" err="1" smtClean="0">
                <a:solidFill>
                  <a:srgbClr val="161616"/>
                </a:solidFill>
                <a:latin typeface="Verdana"/>
                <a:cs typeface="Verdana"/>
              </a:rPr>
              <a:t>Intersectionality</a:t>
            </a:r>
            <a:endParaRPr lang="en-US" dirty="0" smtClean="0">
              <a:solidFill>
                <a:srgbClr val="161616"/>
              </a:solidFill>
              <a:latin typeface="Verdana"/>
              <a:cs typeface="Verdana"/>
            </a:endParaRP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Higher Education Context for WOC</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ADVANCE Context for WOC</a:t>
            </a:r>
          </a:p>
          <a:p>
            <a:pPr marL="747713" lvl="2" indent="-233363" defTabSz="914400" fontAlgn="base">
              <a:lnSpc>
                <a:spcPts val="24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ADVANCE Implementation Mentors (AIM) Network</a:t>
            </a: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AIM Network WOC Allies &amp; Partners Project</a:t>
            </a: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ADVANCE Programs Specific to WOC</a:t>
            </a: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AIM Network WOC Survey Results</a:t>
            </a:r>
          </a:p>
          <a:p>
            <a:pPr marL="747713" lvl="2" indent="-233363" defTabSz="914400" fontAlgn="base">
              <a:lnSpc>
                <a:spcPts val="1600"/>
              </a:lnSpc>
              <a:spcBef>
                <a:spcPct val="0"/>
              </a:spcBef>
              <a:spcAft>
                <a:spcPts val="1200"/>
              </a:spcAft>
              <a:buClr>
                <a:srgbClr val="9E231F"/>
              </a:buClr>
              <a:buFont typeface="Arial" pitchFamily="34" charset="0"/>
              <a:buChar char="•"/>
            </a:pPr>
            <a:r>
              <a:rPr lang="en-US" dirty="0" smtClean="0">
                <a:solidFill>
                  <a:srgbClr val="161616"/>
                </a:solidFill>
                <a:latin typeface="Verdana"/>
                <a:cs typeface="Verdana"/>
              </a:rPr>
              <a:t>Interview Results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WOC Data</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Change </a:t>
            </a:r>
            <a:r>
              <a:rPr lang="en-US" sz="2400" dirty="0">
                <a:solidFill>
                  <a:srgbClr val="161616"/>
                </a:solidFill>
                <a:latin typeface="Verdana"/>
                <a:cs typeface="Verdana"/>
              </a:rPr>
              <a:t>Agents and Allies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Practice and Next Steps</a:t>
            </a:r>
          </a:p>
          <a:p>
            <a:pPr marL="747713" lvl="2" indent="-233363" defTabSz="914400" fontAlgn="base">
              <a:lnSpc>
                <a:spcPts val="2020"/>
              </a:lnSpc>
              <a:spcBef>
                <a:spcPct val="0"/>
              </a:spcBef>
              <a:spcAft>
                <a:spcPts val="1200"/>
              </a:spcAft>
              <a:buClr>
                <a:srgbClr val="9E231F"/>
              </a:buClr>
              <a:buFont typeface="Arial" pitchFamily="34" charset="0"/>
              <a:buChar char="•"/>
            </a:pPr>
            <a:endParaRPr lang="en-US" sz="2000" dirty="0" smtClean="0">
              <a:solidFill>
                <a:srgbClr val="161616"/>
              </a:solidFill>
              <a:latin typeface="Verdana"/>
              <a:cs typeface="Verdana"/>
            </a:endParaRPr>
          </a:p>
          <a:p>
            <a:pPr marL="1204913" lvl="3"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22" name="Title Placeholder 1"/>
          <p:cNvSpPr txBox="1">
            <a:spLocks/>
          </p:cNvSpPr>
          <p:nvPr/>
        </p:nvSpPr>
        <p:spPr>
          <a:xfrm>
            <a:off x="1698172" y="191265"/>
            <a:ext cx="7203232"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00467F"/>
                </a:solidFill>
                <a:latin typeface="Verdana"/>
                <a:ea typeface="+mj-ea"/>
                <a:cs typeface="Verdana"/>
              </a:rPr>
              <a:t>Overview</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lvl="0" defTabSz="914400">
              <a:lnSpc>
                <a:spcPts val="2480"/>
              </a:lnSpc>
              <a:spcBef>
                <a:spcPct val="0"/>
              </a:spcBef>
              <a:defRPr/>
            </a:pPr>
            <a:endPar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566659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13512" y="1066800"/>
            <a:ext cx="72771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800" b="1" i="1" dirty="0">
                <a:solidFill>
                  <a:srgbClr val="161616"/>
                </a:solidFill>
                <a:latin typeface="Times New Roman" panose="02020603050405020304" pitchFamily="18" charset="0"/>
                <a:cs typeface="Times New Roman" panose="02020603050405020304" pitchFamily="18" charset="0"/>
              </a:rPr>
              <a:t>“My experience has revealed that my own belief that I am just as capable and competent as males, particularly white </a:t>
            </a:r>
            <a:r>
              <a:rPr lang="en-US" sz="2800" b="1" i="1" dirty="0" smtClean="0">
                <a:solidFill>
                  <a:srgbClr val="161616"/>
                </a:solidFill>
                <a:latin typeface="Times New Roman" panose="02020603050405020304" pitchFamily="18" charset="0"/>
                <a:cs typeface="Times New Roman" panose="02020603050405020304" pitchFamily="18" charset="0"/>
              </a:rPr>
              <a:t>males, </a:t>
            </a:r>
            <a:r>
              <a:rPr lang="en-US" sz="2800" b="1" i="1" dirty="0">
                <a:solidFill>
                  <a:srgbClr val="161616"/>
                </a:solidFill>
                <a:latin typeface="Times New Roman" panose="02020603050405020304" pitchFamily="18" charset="0"/>
                <a:cs typeface="Times New Roman" panose="02020603050405020304" pitchFamily="18" charset="0"/>
              </a:rPr>
              <a:t>has determined my career success.  When I doubted my capabilities then I was treated as if my capabilities were inferior.  However, when I valued my capabilities and believed </a:t>
            </a:r>
            <a:r>
              <a:rPr lang="en-US" sz="2800" b="1" i="1" dirty="0" smtClean="0">
                <a:solidFill>
                  <a:srgbClr val="161616"/>
                </a:solidFill>
                <a:latin typeface="Times New Roman" panose="02020603050405020304" pitchFamily="18" charset="0"/>
                <a:cs typeface="Times New Roman" panose="02020603050405020304" pitchFamily="18" charset="0"/>
              </a:rPr>
              <a:t>that I </a:t>
            </a:r>
            <a:r>
              <a:rPr lang="en-US" sz="2800" b="1" i="1" dirty="0">
                <a:solidFill>
                  <a:srgbClr val="161616"/>
                </a:solidFill>
                <a:latin typeface="Times New Roman" panose="02020603050405020304" pitchFamily="18" charset="0"/>
                <a:cs typeface="Times New Roman" panose="02020603050405020304" pitchFamily="18" charset="0"/>
              </a:rPr>
              <a:t>brought to the table valuable </a:t>
            </a:r>
            <a:r>
              <a:rPr lang="en-US" sz="2800" b="1" i="1" dirty="0" smtClean="0">
                <a:solidFill>
                  <a:srgbClr val="161616"/>
                </a:solidFill>
                <a:latin typeface="Times New Roman" panose="02020603050405020304" pitchFamily="18" charset="0"/>
                <a:cs typeface="Times New Roman" panose="02020603050405020304" pitchFamily="18" charset="0"/>
              </a:rPr>
              <a:t>assets, </a:t>
            </a:r>
            <a:r>
              <a:rPr lang="en-US" sz="2800" b="1" i="1" dirty="0">
                <a:solidFill>
                  <a:srgbClr val="161616"/>
                </a:solidFill>
                <a:latin typeface="Times New Roman" panose="02020603050405020304" pitchFamily="18" charset="0"/>
                <a:cs typeface="Times New Roman" panose="02020603050405020304" pitchFamily="18" charset="0"/>
              </a:rPr>
              <a:t>then I was treated as if I had something of value.   My experience also reveals that there is a culture of disrespect for those who are different.”</a:t>
            </a: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315855"/>
            <a:ext cx="7023712"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Interviews with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556368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13512" y="1066800"/>
            <a:ext cx="72771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800" b="1" i="1" dirty="0" smtClean="0">
                <a:solidFill>
                  <a:srgbClr val="161616"/>
                </a:solidFill>
                <a:latin typeface="Times New Roman" panose="02020603050405020304" pitchFamily="18" charset="0"/>
                <a:cs typeface="Times New Roman" panose="02020603050405020304" pitchFamily="18" charset="0"/>
              </a:rPr>
              <a:t>“I </a:t>
            </a:r>
            <a:r>
              <a:rPr lang="en-US" sz="2800" b="1" i="1" dirty="0">
                <a:solidFill>
                  <a:srgbClr val="161616"/>
                </a:solidFill>
                <a:latin typeface="Times New Roman" panose="02020603050405020304" pitchFamily="18" charset="0"/>
                <a:cs typeface="Times New Roman" panose="02020603050405020304" pitchFamily="18" charset="0"/>
              </a:rPr>
              <a:t>believe the barriers to success for minority women in science is the feeling of being disconnected and the lack of appropriate role models and mentors. For me, I still feel like I am an outsider among fellow scientists, like I still have to prove myself before I will be taken seriously or be considered for opportunities for career advancement. In science there is no clear map to success, but for minority scientists, particularly women, we are less likely to even be aware of opportunities that are available. “</a:t>
            </a:r>
          </a:p>
          <a:p>
            <a:pPr marL="57150" lvl="1" defTabSz="914400" fontAlgn="base">
              <a:spcBef>
                <a:spcPct val="0"/>
              </a:spcBef>
              <a:spcAft>
                <a:spcPts val="1200"/>
              </a:spcAft>
              <a:buClr>
                <a:srgbClr val="9E231F"/>
              </a:buClr>
            </a:pPr>
            <a:endParaRPr lang="en-US" sz="2800" b="1" i="1" dirty="0">
              <a:solidFill>
                <a:srgbClr val="161616"/>
              </a:solidFill>
              <a:latin typeface="Times New Roman" panose="02020603050405020304" pitchFamily="18" charset="0"/>
              <a:cs typeface="Times New Roman" panose="02020603050405020304" pitchFamily="18" charset="0"/>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315855"/>
            <a:ext cx="7023712"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Interviews with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4427565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74564" y="1228726"/>
            <a:ext cx="7238081" cy="462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800" b="1" i="1" dirty="0">
                <a:solidFill>
                  <a:srgbClr val="161616"/>
                </a:solidFill>
                <a:latin typeface="Times New Roman" panose="02020603050405020304" pitchFamily="18" charset="0"/>
                <a:ea typeface="Verdana" pitchFamily="34" charset="0"/>
                <a:cs typeface="Times New Roman" panose="02020603050405020304" pitchFamily="18" charset="0"/>
              </a:rPr>
              <a:t>“I believed that if I work hard my superior will see that and make fair decisions about my position.  The truth is I need to sell myself as competent and as an asset. </a:t>
            </a:r>
            <a:r>
              <a:rPr lang="en-US" sz="2800" b="1" i="1" dirty="0" smtClean="0">
                <a:solidFill>
                  <a:srgbClr val="161616"/>
                </a:solidFill>
                <a:latin typeface="Times New Roman" panose="02020603050405020304" pitchFamily="18" charset="0"/>
                <a:ea typeface="Verdana" pitchFamily="34" charset="0"/>
                <a:cs typeface="Times New Roman" panose="02020603050405020304" pitchFamily="18" charset="0"/>
              </a:rPr>
              <a:t>”</a:t>
            </a:r>
            <a:endParaRPr lang="en-US" sz="2800" b="1" i="1" dirty="0">
              <a:solidFill>
                <a:srgbClr val="161616"/>
              </a:solidFill>
              <a:latin typeface="Times New Roman" panose="02020603050405020304" pitchFamily="18" charset="0"/>
              <a:ea typeface="Verdana" pitchFamily="34" charset="0"/>
              <a:cs typeface="Times New Roman" panose="02020603050405020304" pitchFamily="18" charset="0"/>
            </a:endParaRPr>
          </a:p>
          <a:p>
            <a:pPr marL="290513" lvl="1" indent="-233363" defTabSz="914400" fontAlgn="base">
              <a:spcBef>
                <a:spcPct val="0"/>
              </a:spcBef>
              <a:spcAft>
                <a:spcPts val="1200"/>
              </a:spcAft>
              <a:buClr>
                <a:srgbClr val="9E231F"/>
              </a:buClr>
              <a:buFont typeface="Arial" pitchFamily="34" charset="0"/>
              <a:buChar char="•"/>
            </a:pPr>
            <a:r>
              <a:rPr lang="en-US" sz="2800" b="1" i="1" dirty="0" smtClean="0">
                <a:latin typeface="Times New Roman" panose="02020603050405020304" pitchFamily="18" charset="0"/>
                <a:ea typeface="Verdana" pitchFamily="34" charset="0"/>
                <a:cs typeface="Times New Roman" panose="02020603050405020304" pitchFamily="18" charset="0"/>
              </a:rPr>
              <a:t>“</a:t>
            </a:r>
            <a:r>
              <a:rPr lang="en-US" sz="2800" b="1" i="1" dirty="0">
                <a:latin typeface="Times New Roman" panose="02020603050405020304" pitchFamily="18" charset="0"/>
                <a:ea typeface="Verdana" pitchFamily="34" charset="0"/>
                <a:cs typeface="Times New Roman" panose="02020603050405020304" pitchFamily="18" charset="0"/>
              </a:rPr>
              <a:t>The leadership is made up primarily of males and I think this implicitly sends the message that females are unwanted, not valued, or not perceived as not being as capable as males. </a:t>
            </a:r>
            <a:r>
              <a:rPr lang="en-US" sz="2800" b="1" i="1" dirty="0" smtClean="0">
                <a:latin typeface="Times New Roman" panose="02020603050405020304" pitchFamily="18" charset="0"/>
                <a:ea typeface="Verdana" pitchFamily="34" charset="0"/>
                <a:cs typeface="Times New Roman" panose="02020603050405020304" pitchFamily="18" charset="0"/>
              </a:rPr>
              <a:t>”</a:t>
            </a:r>
            <a:endParaRPr lang="en-US" sz="2800" b="1" i="1" dirty="0" smtClean="0">
              <a:solidFill>
                <a:srgbClr val="161616"/>
              </a:solidFill>
              <a:latin typeface="Times New Roman" panose="02020603050405020304" pitchFamily="18" charset="0"/>
              <a:cs typeface="Times New Roman" panose="02020603050405020304" pitchFamily="18" charset="0"/>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533400"/>
            <a:ext cx="7045746"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Interviews with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553519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2" y="1396906"/>
            <a:ext cx="6423724" cy="4489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800" b="1" i="1" dirty="0" smtClean="0">
                <a:solidFill>
                  <a:srgbClr val="161616"/>
                </a:solidFill>
                <a:latin typeface="Times New Roman" panose="02020603050405020304" pitchFamily="18" charset="0"/>
                <a:ea typeface="Verdana" pitchFamily="34" charset="0"/>
                <a:cs typeface="Times New Roman" panose="02020603050405020304" pitchFamily="18" charset="0"/>
              </a:rPr>
              <a:t>“…v</a:t>
            </a:r>
            <a:r>
              <a:rPr lang="en-US" sz="2800" b="1" i="1" dirty="0" smtClean="0">
                <a:latin typeface="Times New Roman" panose="02020603050405020304" pitchFamily="18" charset="0"/>
                <a:ea typeface="Verdana" pitchFamily="34" charset="0"/>
                <a:cs typeface="Times New Roman" panose="02020603050405020304" pitchFamily="18" charset="0"/>
              </a:rPr>
              <a:t>ery </a:t>
            </a:r>
            <a:r>
              <a:rPr lang="en-US" sz="2800" b="1" i="1" dirty="0">
                <a:latin typeface="Times New Roman" panose="02020603050405020304" pitchFamily="18" charset="0"/>
                <a:ea typeface="Verdana" pitchFamily="34" charset="0"/>
                <a:cs typeface="Times New Roman" panose="02020603050405020304" pitchFamily="18" charset="0"/>
              </a:rPr>
              <a:t>favorable for women at the higher administration </a:t>
            </a:r>
            <a:r>
              <a:rPr lang="en-US" sz="2800" b="1" i="1" dirty="0" smtClean="0">
                <a:latin typeface="Times New Roman" panose="02020603050405020304" pitchFamily="18" charset="0"/>
                <a:ea typeface="Verdana" pitchFamily="34" charset="0"/>
                <a:cs typeface="Times New Roman" panose="02020603050405020304" pitchFamily="18" charset="0"/>
              </a:rPr>
              <a:t>end, as </a:t>
            </a:r>
            <a:r>
              <a:rPr lang="en-US" sz="2800" b="1" i="1" dirty="0">
                <a:latin typeface="Times New Roman" panose="02020603050405020304" pitchFamily="18" charset="0"/>
                <a:ea typeface="Verdana" pitchFamily="34" charset="0"/>
                <a:cs typeface="Times New Roman" panose="02020603050405020304" pitchFamily="18" charset="0"/>
              </a:rPr>
              <a:t>this is an HBCU. Within the department of chemistry </a:t>
            </a:r>
            <a:r>
              <a:rPr lang="en-US" sz="2800" b="1" i="1" dirty="0" smtClean="0">
                <a:latin typeface="Times New Roman" panose="02020603050405020304" pitchFamily="18" charset="0"/>
                <a:ea typeface="Verdana" pitchFamily="34" charset="0"/>
                <a:cs typeface="Times New Roman" panose="02020603050405020304" pitchFamily="18" charset="0"/>
              </a:rPr>
              <a:t>there </a:t>
            </a:r>
            <a:r>
              <a:rPr lang="en-US" sz="2800" b="1" i="1" dirty="0">
                <a:latin typeface="Times New Roman" panose="02020603050405020304" pitchFamily="18" charset="0"/>
                <a:ea typeface="Verdana" pitchFamily="34" charset="0"/>
                <a:cs typeface="Times New Roman" panose="02020603050405020304" pitchFamily="18" charset="0"/>
              </a:rPr>
              <a:t>is still the impression that it is </a:t>
            </a:r>
            <a:r>
              <a:rPr lang="en-US" sz="2800" b="1" i="1" dirty="0" smtClean="0">
                <a:latin typeface="Times New Roman" panose="02020603050405020304" pitchFamily="18" charset="0"/>
                <a:ea typeface="Verdana" pitchFamily="34" charset="0"/>
                <a:cs typeface="Times New Roman" panose="02020603050405020304" pitchFamily="18" charset="0"/>
              </a:rPr>
              <a:t>male-dominated </a:t>
            </a:r>
            <a:r>
              <a:rPr lang="en-US" sz="2800" b="1" i="1" dirty="0">
                <a:latin typeface="Times New Roman" panose="02020603050405020304" pitchFamily="18" charset="0"/>
                <a:ea typeface="Verdana" pitchFamily="34" charset="0"/>
                <a:cs typeface="Times New Roman" panose="02020603050405020304" pitchFamily="18" charset="0"/>
              </a:rPr>
              <a:t>and certain underlying currents occasionally come up (</a:t>
            </a:r>
            <a:r>
              <a:rPr lang="en-US" sz="2800" b="1" i="1" dirty="0" smtClean="0">
                <a:latin typeface="Times New Roman" panose="02020603050405020304" pitchFamily="18" charset="0"/>
                <a:ea typeface="Verdana" pitchFamily="34" charset="0"/>
                <a:cs typeface="Times New Roman" panose="02020603050405020304" pitchFamily="18" charset="0"/>
              </a:rPr>
              <a:t>i.e., </a:t>
            </a:r>
            <a:r>
              <a:rPr lang="en-US" sz="2800" b="1" i="1" dirty="0">
                <a:latin typeface="Times New Roman" panose="02020603050405020304" pitchFamily="18" charset="0"/>
                <a:ea typeface="Verdana" pitchFamily="34" charset="0"/>
                <a:cs typeface="Times New Roman" panose="02020603050405020304" pitchFamily="18" charset="0"/>
              </a:rPr>
              <a:t>when decisions are made, directions for department, etc.) that suggest the </a:t>
            </a:r>
            <a:r>
              <a:rPr lang="en-US" sz="2800" b="1" i="1" dirty="0" smtClean="0">
                <a:latin typeface="Times New Roman" panose="02020603050405020304" pitchFamily="18" charset="0"/>
                <a:ea typeface="Verdana" pitchFamily="34" charset="0"/>
                <a:cs typeface="Times New Roman" panose="02020603050405020304" pitchFamily="18" charset="0"/>
              </a:rPr>
              <a:t>male </a:t>
            </a:r>
            <a:r>
              <a:rPr lang="en-US" sz="2800" b="1" i="1" dirty="0">
                <a:latin typeface="Times New Roman" panose="02020603050405020304" pitchFamily="18" charset="0"/>
                <a:ea typeface="Verdana" pitchFamily="34" charset="0"/>
                <a:cs typeface="Times New Roman" panose="02020603050405020304" pitchFamily="18" charset="0"/>
              </a:rPr>
              <a:t>faculty on board still think this is a male dominated field</a:t>
            </a:r>
            <a:r>
              <a:rPr lang="en-US" sz="2800" b="1" i="1" dirty="0" smtClean="0">
                <a:latin typeface="Times New Roman" panose="02020603050405020304" pitchFamily="18" charset="0"/>
                <a:ea typeface="Verdana" pitchFamily="34" charset="0"/>
                <a:cs typeface="Times New Roman" panose="02020603050405020304" pitchFamily="18" charset="0"/>
              </a:rPr>
              <a:t>.”</a:t>
            </a: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533400"/>
            <a:ext cx="7045746"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Interviews with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05967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238251"/>
            <a:ext cx="6423724" cy="531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09750" y="371475"/>
            <a:ext cx="5410200" cy="866776"/>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Interviews with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
        <p:nvSpPr>
          <p:cNvPr id="2" name="Rectangle 1"/>
          <p:cNvSpPr/>
          <p:nvPr/>
        </p:nvSpPr>
        <p:spPr>
          <a:xfrm>
            <a:off x="1866899" y="1238251"/>
            <a:ext cx="6979645" cy="4955203"/>
          </a:xfrm>
          <a:prstGeom prst="rect">
            <a:avLst/>
          </a:prstGeom>
        </p:spPr>
        <p:txBody>
          <a:bodyPr wrap="square">
            <a:spAutoFit/>
          </a:bodyPr>
          <a:lstStyle/>
          <a:p>
            <a:pPr marL="457200" indent="-457200">
              <a:buClr>
                <a:srgbClr val="9E231F"/>
              </a:buClr>
              <a:buFont typeface="Arial" panose="020B0604020202020204" pitchFamily="34" charset="0"/>
              <a:buChar char="•"/>
            </a:pPr>
            <a:r>
              <a:rPr lang="en-US" sz="2800" b="1" i="1" dirty="0" smtClean="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ea typeface="Verdana" pitchFamily="34" charset="0"/>
                <a:cs typeface="Times New Roman" panose="02020603050405020304" pitchFamily="18" charset="0"/>
              </a:rPr>
              <a:t>Minority women may have more of a family responsibility.  If our family is relying on our paycheck then we may not want to be considered "trouble makers" by not accepting the disrespect and disregard from the administration and colleagues</a:t>
            </a:r>
            <a:r>
              <a:rPr lang="en-US" sz="2800" b="1" i="1" dirty="0" smtClean="0">
                <a:latin typeface="Times New Roman" panose="02020603050405020304" pitchFamily="18" charset="0"/>
                <a:ea typeface="Verdana" pitchFamily="34" charset="0"/>
                <a:cs typeface="Times New Roman" panose="02020603050405020304" pitchFamily="18" charset="0"/>
              </a:rPr>
              <a:t>.”</a:t>
            </a:r>
          </a:p>
          <a:p>
            <a:pPr marL="457200" indent="-457200">
              <a:buClr>
                <a:srgbClr val="9E231F"/>
              </a:buClr>
              <a:buFont typeface="Arial" panose="020B0604020202020204" pitchFamily="34" charset="0"/>
              <a:buChar char="•"/>
            </a:pPr>
            <a:endParaRPr lang="en-US" sz="2800" b="1" i="1" dirty="0">
              <a:latin typeface="Times New Roman" panose="02020603050405020304" pitchFamily="18" charset="0"/>
              <a:ea typeface="Verdana" pitchFamily="34" charset="0"/>
              <a:cs typeface="Times New Roman" panose="02020603050405020304" pitchFamily="18" charset="0"/>
            </a:endParaRPr>
          </a:p>
          <a:p>
            <a:pPr marL="457200" indent="-457200">
              <a:buClr>
                <a:srgbClr val="9E231F"/>
              </a:buClr>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Other barriers experienced include the lack of:</a:t>
            </a:r>
          </a:p>
          <a:p>
            <a:pPr marL="914400" lvl="1" indent="-457200">
              <a:buClr>
                <a:srgbClr val="9E231F"/>
              </a:buClr>
              <a:buFont typeface="Arial" panose="020B0604020202020204"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rPr>
              <a:t>Mentoring</a:t>
            </a:r>
            <a:endParaRPr lang="en-US" sz="2400" dirty="0">
              <a:latin typeface="Verdana" panose="020B0604030504040204" pitchFamily="34" charset="0"/>
              <a:ea typeface="Verdana" panose="020B0604030504040204" pitchFamily="34" charset="0"/>
              <a:cs typeface="Verdana" panose="020B0604030504040204" pitchFamily="34" charset="0"/>
            </a:endParaRPr>
          </a:p>
          <a:p>
            <a:pPr marL="914400" lvl="1" indent="-457200">
              <a:buClr>
                <a:srgbClr val="9E231F"/>
              </a:buCl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Resources</a:t>
            </a:r>
          </a:p>
          <a:p>
            <a:pPr marL="914400" lvl="1" indent="-457200">
              <a:buClr>
                <a:srgbClr val="9E231F"/>
              </a:buClr>
              <a:buFont typeface="Arial" panose="020B0604020202020204" pitchFamily="34" charset="0"/>
              <a:buChar char="•"/>
            </a:pPr>
            <a:r>
              <a:rPr lang="en-US" sz="2400" dirty="0">
                <a:latin typeface="Verdana" panose="020B0604030504040204" pitchFamily="34" charset="0"/>
                <a:ea typeface="Verdana" panose="020B0604030504040204" pitchFamily="34" charset="0"/>
                <a:cs typeface="Verdana" panose="020B0604030504040204" pitchFamily="34" charset="0"/>
              </a:rPr>
              <a:t>Collaboration</a:t>
            </a:r>
          </a:p>
        </p:txBody>
      </p:sp>
    </p:spTree>
    <p:extLst>
      <p:ext uri="{BB962C8B-B14F-4D97-AF65-F5344CB8AC3E}">
        <p14:creationId xmlns:p14="http://schemas.microsoft.com/office/powerpoint/2010/main" val="2704280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_secondary_no logo.jpg"/>
          <p:cNvPicPr>
            <a:picLocks noChangeAspect="1"/>
          </p:cNvPicPr>
          <p:nvPr/>
        </p:nvPicPr>
        <p:blipFill>
          <a:blip r:embed="rId2"/>
          <a:stretch>
            <a:fillRect/>
          </a:stretch>
        </p:blipFill>
        <p:spPr>
          <a:xfrm>
            <a:off x="0" y="1530"/>
            <a:ext cx="9144000" cy="6854940"/>
          </a:xfrm>
          <a:prstGeom prst="rect">
            <a:avLst/>
          </a:prstGeom>
        </p:spPr>
      </p:pic>
      <p:sp>
        <p:nvSpPr>
          <p:cNvPr id="5" name="Rectangle 3"/>
          <p:cNvSpPr txBox="1">
            <a:spLocks noChangeArrowheads="1"/>
          </p:cNvSpPr>
          <p:nvPr/>
        </p:nvSpPr>
        <p:spPr bwMode="auto">
          <a:xfrm>
            <a:off x="2000003" y="21463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6"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7" name="Title Placeholder 1"/>
          <p:cNvSpPr txBox="1">
            <a:spLocks/>
          </p:cNvSpPr>
          <p:nvPr/>
        </p:nvSpPr>
        <p:spPr>
          <a:xfrm>
            <a:off x="233266" y="662394"/>
            <a:ext cx="8668138" cy="821173"/>
          </a:xfrm>
          <a:prstGeom prst="rect">
            <a:avLst/>
          </a:prstGeom>
        </p:spPr>
        <p:txBody>
          <a:bodyPr vert="horz" lIns="91440" tIns="45720" rIns="91440" bIns="45720" rtlCol="0" anchor="ctr">
            <a:noAutofit/>
          </a:bodyPr>
          <a:lstStyle/>
          <a:p>
            <a:pPr lvl="0" algn="ctr" defTabSz="914400">
              <a:lnSpc>
                <a:spcPts val="2480"/>
              </a:lnSpc>
              <a:spcBef>
                <a:spcPct val="0"/>
              </a:spcBef>
              <a:defRPr/>
            </a:pPr>
            <a:r>
              <a:rPr lang="en-US" sz="3600" b="1" dirty="0" smtClean="0">
                <a:solidFill>
                  <a:srgbClr val="00467F"/>
                </a:solidFill>
                <a:latin typeface="Verdana" panose="020B0604030504040204" pitchFamily="34" charset="0"/>
                <a:ea typeface="Verdana" panose="020B0604030504040204" pitchFamily="34" charset="0"/>
                <a:cs typeface="Verdana" panose="020B0604030504040204" pitchFamily="34" charset="0"/>
              </a:rPr>
              <a:t>Women of Color Faculty Data</a:t>
            </a:r>
            <a:endParaRPr kumimoji="0" lang="en-US" sz="36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612561"/>
            <a:ext cx="6757484"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5374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247650" y="0"/>
            <a:ext cx="9144000" cy="6854940"/>
          </a:xfrm>
          <a:prstGeom prst="rect">
            <a:avLst/>
          </a:prstGeom>
        </p:spPr>
      </p:pic>
      <p:sp>
        <p:nvSpPr>
          <p:cNvPr id="12" name="Rectangle 3"/>
          <p:cNvSpPr txBox="1">
            <a:spLocks noChangeArrowheads="1"/>
          </p:cNvSpPr>
          <p:nvPr/>
        </p:nvSpPr>
        <p:spPr bwMode="auto">
          <a:xfrm>
            <a:off x="2000003" y="18288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266941" y="280012"/>
            <a:ext cx="7381300" cy="1402624"/>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B.S.’s Awarded to Women by Field and Race/Ethnicity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graphicFrame>
        <p:nvGraphicFramePr>
          <p:cNvPr id="2" name="Chart 1"/>
          <p:cNvGraphicFramePr/>
          <p:nvPr>
            <p:extLst>
              <p:ext uri="{D42A27DB-BD31-4B8C-83A1-F6EECF244321}">
                <p14:modId xmlns:p14="http://schemas.microsoft.com/office/powerpoint/2010/main" val="824653844"/>
              </p:ext>
            </p:extLst>
          </p:nvPr>
        </p:nvGraphicFramePr>
        <p:xfrm>
          <a:off x="-143219" y="1828800"/>
          <a:ext cx="8659258" cy="5026139"/>
        </p:xfrm>
        <a:graphic>
          <a:graphicData uri="http://schemas.openxmlformats.org/drawingml/2006/chart">
            <c:chart xmlns:c="http://schemas.openxmlformats.org/drawingml/2006/chart" xmlns:r="http://schemas.openxmlformats.org/officeDocument/2006/relationships" r:id="rId4"/>
          </a:graphicData>
        </a:graphic>
      </p:graphicFrame>
      <p:sp>
        <p:nvSpPr>
          <p:cNvPr id="7" name="Right Arrow 6"/>
          <p:cNvSpPr/>
          <p:nvPr/>
        </p:nvSpPr>
        <p:spPr>
          <a:xfrm rot="16200000">
            <a:off x="507912" y="1718029"/>
            <a:ext cx="646948" cy="526374"/>
          </a:xfrm>
          <a:prstGeom prst="right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p:cNvSpPr txBox="1"/>
          <p:nvPr/>
        </p:nvSpPr>
        <p:spPr>
          <a:xfrm>
            <a:off x="1134739" y="1516828"/>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80936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866900" y="209320"/>
            <a:ext cx="7100830" cy="1288974"/>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M.S.’s Awarded to Women by Field and Race/Ethnicity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graphicFrame>
        <p:nvGraphicFramePr>
          <p:cNvPr id="2" name="Chart 1"/>
          <p:cNvGraphicFramePr/>
          <p:nvPr>
            <p:extLst>
              <p:ext uri="{D42A27DB-BD31-4B8C-83A1-F6EECF244321}">
                <p14:modId xmlns:p14="http://schemas.microsoft.com/office/powerpoint/2010/main" val="1095897555"/>
              </p:ext>
            </p:extLst>
          </p:nvPr>
        </p:nvGraphicFramePr>
        <p:xfrm>
          <a:off x="264405" y="1596414"/>
          <a:ext cx="8703325" cy="5083481"/>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rot="16200000">
            <a:off x="809305" y="1655061"/>
            <a:ext cx="646948" cy="513158"/>
          </a:xfrm>
          <a:prstGeom prst="right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Right Arrow 7"/>
          <p:cNvSpPr/>
          <p:nvPr/>
        </p:nvSpPr>
        <p:spPr>
          <a:xfrm rot="16200000">
            <a:off x="7108738" y="1642821"/>
            <a:ext cx="646948" cy="513158"/>
          </a:xfrm>
          <a:prstGeom prst="right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p:cNvSpPr txBox="1"/>
          <p:nvPr/>
        </p:nvSpPr>
        <p:spPr>
          <a:xfrm>
            <a:off x="1458499" y="1975180"/>
            <a:ext cx="744813" cy="276999"/>
          </a:xfrm>
          <a:prstGeom prst="rect">
            <a:avLst/>
          </a:prstGeom>
          <a:noFill/>
        </p:spPr>
        <p:txBody>
          <a:bodyPr wrap="square" rtlCol="0">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3,213</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7745252" y="2096615"/>
            <a:ext cx="708997" cy="276999"/>
          </a:xfrm>
          <a:prstGeom prst="rect">
            <a:avLst/>
          </a:prstGeom>
          <a:noFill/>
        </p:spPr>
        <p:txBody>
          <a:bodyPr wrap="square" rtlCol="0">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2,409</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cxnSp>
        <p:nvCxnSpPr>
          <p:cNvPr id="11" name="Straight Connector 10"/>
          <p:cNvCxnSpPr/>
          <p:nvPr/>
        </p:nvCxnSpPr>
        <p:spPr>
          <a:xfrm>
            <a:off x="1317747" y="2113679"/>
            <a:ext cx="139631" cy="1"/>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7632330" y="2250324"/>
            <a:ext cx="139631" cy="1"/>
          </a:xfrm>
          <a:prstGeom prst="line">
            <a:avLst/>
          </a:prstGeom>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1586430" y="1345094"/>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126422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18411"/>
            <a:ext cx="9144000" cy="6854940"/>
          </a:xfrm>
          <a:prstGeom prst="rect">
            <a:avLst/>
          </a:prstGeom>
        </p:spPr>
      </p:pic>
      <p:sp>
        <p:nvSpPr>
          <p:cNvPr id="22" name="Title Placeholder 1"/>
          <p:cNvSpPr txBox="1">
            <a:spLocks/>
          </p:cNvSpPr>
          <p:nvPr/>
        </p:nvSpPr>
        <p:spPr>
          <a:xfrm>
            <a:off x="1630496" y="69102"/>
            <a:ext cx="7359268" cy="1396196"/>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Ph.D.’s Awarded to Women by Field and Racial/Ethnicity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graphicFrame>
        <p:nvGraphicFramePr>
          <p:cNvPr id="2" name="Chart 1"/>
          <p:cNvGraphicFramePr/>
          <p:nvPr>
            <p:extLst>
              <p:ext uri="{D42A27DB-BD31-4B8C-83A1-F6EECF244321}">
                <p14:modId xmlns:p14="http://schemas.microsoft.com/office/powerpoint/2010/main" val="556504692"/>
              </p:ext>
            </p:extLst>
          </p:nvPr>
        </p:nvGraphicFramePr>
        <p:xfrm>
          <a:off x="473335" y="1447800"/>
          <a:ext cx="8373209" cy="510735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a:off x="1164073" y="1967052"/>
            <a:ext cx="139631" cy="1"/>
          </a:xfrm>
          <a:prstGeom prst="line">
            <a:avLst/>
          </a:prstGeom>
          <a:ln/>
        </p:spPr>
        <p:style>
          <a:lnRef idx="1">
            <a:schemeClr val="dk1"/>
          </a:lnRef>
          <a:fillRef idx="0">
            <a:schemeClr val="dk1"/>
          </a:fillRef>
          <a:effectRef idx="0">
            <a:schemeClr val="dk1"/>
          </a:effectRef>
          <a:fontRef idx="minor">
            <a:schemeClr val="tx1"/>
          </a:fontRef>
        </p:style>
      </p:cxnSp>
      <p:sp>
        <p:nvSpPr>
          <p:cNvPr id="8" name="TextBox 2"/>
          <p:cNvSpPr txBox="1"/>
          <p:nvPr/>
        </p:nvSpPr>
        <p:spPr>
          <a:xfrm>
            <a:off x="846088" y="6385622"/>
            <a:ext cx="7493718"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latin typeface="Verdana" panose="020B0604030504040204" pitchFamily="34" charset="0"/>
                <a:ea typeface="Verdana" panose="020B0604030504040204" pitchFamily="34" charset="0"/>
                <a:cs typeface="Verdana" panose="020B0604030504040204" pitchFamily="34" charset="0"/>
              </a:rPr>
              <a:t>D = suppressed to avoid disclosure  of confidential information</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608464" y="1221015"/>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292844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2000003" y="18288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548882" y="533399"/>
            <a:ext cx="7380514" cy="847531"/>
          </a:xfrm>
          <a:prstGeom prst="rect">
            <a:avLst/>
          </a:prstGeom>
        </p:spPr>
        <p:txBody>
          <a:bodyPr vert="horz" lIns="91440" tIns="45720" rIns="91440" bIns="45720" rtlCol="0" anchor="ctr">
            <a:noAutofit/>
          </a:bodyPr>
          <a:lstStyle/>
          <a:p>
            <a:pPr defTabSz="914400">
              <a:spcBef>
                <a:spcPct val="0"/>
              </a:spcBef>
              <a:defRPr/>
            </a:pPr>
            <a:r>
              <a:rPr lang="en-US" sz="3000" b="1" dirty="0" smtClean="0">
                <a:solidFill>
                  <a:srgbClr val="00467F"/>
                </a:solidFill>
                <a:latin typeface="Verdana"/>
                <a:cs typeface="Verdana"/>
              </a:rPr>
              <a:t>Total S &amp; E Faculty by Sex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graphicFrame>
        <p:nvGraphicFramePr>
          <p:cNvPr id="2" name="Chart 1"/>
          <p:cNvGraphicFramePr/>
          <p:nvPr>
            <p:extLst>
              <p:ext uri="{D42A27DB-BD31-4B8C-83A1-F6EECF244321}">
                <p14:modId xmlns:p14="http://schemas.microsoft.com/office/powerpoint/2010/main" val="2826894334"/>
              </p:ext>
            </p:extLst>
          </p:nvPr>
        </p:nvGraphicFramePr>
        <p:xfrm>
          <a:off x="765110" y="2343540"/>
          <a:ext cx="685489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521215" y="1307511"/>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8907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_secondary_no logo.jpg"/>
          <p:cNvPicPr>
            <a:picLocks noChangeAspect="1"/>
          </p:cNvPicPr>
          <p:nvPr/>
        </p:nvPicPr>
        <p:blipFill>
          <a:blip r:embed="rId2"/>
          <a:stretch>
            <a:fillRect/>
          </a:stretch>
        </p:blipFill>
        <p:spPr>
          <a:xfrm>
            <a:off x="0" y="1530"/>
            <a:ext cx="9144000" cy="6854940"/>
          </a:xfrm>
          <a:prstGeom prst="rect">
            <a:avLst/>
          </a:prstGeom>
        </p:spPr>
      </p:pic>
      <p:sp>
        <p:nvSpPr>
          <p:cNvPr id="5" name="Rectangle 3"/>
          <p:cNvSpPr txBox="1">
            <a:spLocks noChangeArrowheads="1"/>
          </p:cNvSpPr>
          <p:nvPr/>
        </p:nvSpPr>
        <p:spPr bwMode="auto">
          <a:xfrm>
            <a:off x="2000003" y="21463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6"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7" name="Title Placeholder 1"/>
          <p:cNvSpPr txBox="1">
            <a:spLocks/>
          </p:cNvSpPr>
          <p:nvPr/>
        </p:nvSpPr>
        <p:spPr>
          <a:xfrm>
            <a:off x="177282" y="691981"/>
            <a:ext cx="8742783" cy="1295400"/>
          </a:xfrm>
          <a:prstGeom prst="rect">
            <a:avLst/>
          </a:prstGeom>
        </p:spPr>
        <p:txBody>
          <a:bodyPr vert="horz" lIns="91440" tIns="45720" rIns="91440" bIns="45720" rtlCol="0" anchor="ctr">
            <a:noAutofit/>
          </a:bodyPr>
          <a:lstStyle/>
          <a:p>
            <a:pPr lvl="0" algn="ctr" defTabSz="914400">
              <a:lnSpc>
                <a:spcPts val="2480"/>
              </a:lnSpc>
              <a:spcBef>
                <a:spcPct val="0"/>
              </a:spcBef>
              <a:defRPr/>
            </a:pPr>
            <a:r>
              <a:rPr lang="en-US" sz="3600" b="1" dirty="0" smtClean="0">
                <a:solidFill>
                  <a:srgbClr val="00467F"/>
                </a:solidFill>
                <a:latin typeface="Verdana" panose="020B0604030504040204" pitchFamily="34" charset="0"/>
                <a:ea typeface="Verdana" panose="020B0604030504040204" pitchFamily="34" charset="0"/>
                <a:cs typeface="Verdana" panose="020B0604030504040204" pitchFamily="34" charset="0"/>
              </a:rPr>
              <a:t>Foundation for the Conversation</a:t>
            </a:r>
            <a:endParaRPr kumimoji="0" lang="en-US" sz="36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935" y="2657507"/>
            <a:ext cx="4441371" cy="266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9630"/>
            <a:ext cx="9144000" cy="6854940"/>
          </a:xfrm>
          <a:prstGeom prst="rect">
            <a:avLst/>
          </a:prstGeom>
        </p:spPr>
      </p:pic>
      <p:sp>
        <p:nvSpPr>
          <p:cNvPr id="19" name="Title Placeholder 1"/>
          <p:cNvSpPr txBox="1">
            <a:spLocks/>
          </p:cNvSpPr>
          <p:nvPr/>
        </p:nvSpPr>
        <p:spPr>
          <a:xfrm>
            <a:off x="1492898" y="1066800"/>
            <a:ext cx="5699377" cy="762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480"/>
              </a:lnSpc>
              <a:spcBef>
                <a:spcPct val="0"/>
              </a:spcBef>
              <a:spcAft>
                <a:spcPts val="0"/>
              </a:spcAft>
              <a:buClrTx/>
              <a:buSzTx/>
              <a:buFontTx/>
              <a:buNone/>
              <a:tabLst/>
              <a:defRPr/>
            </a:pPr>
            <a:r>
              <a:rPr kumimoji="0" lang="en-US" sz="2400" b="1" i="1" u="none" strike="noStrike" cap="none" normalizeH="0" noProof="0" dirty="0" smtClean="0">
                <a:ln>
                  <a:noFill/>
                </a:ln>
                <a:solidFill>
                  <a:schemeClr val="tx1"/>
                </a:solidFill>
                <a:effectLst/>
                <a:uLnTx/>
                <a:uFillTx/>
                <a:latin typeface="Times New Roman" pitchFamily="18" charset="0"/>
                <a:ea typeface="+mj-ea"/>
                <a:cs typeface="Times New Roman" pitchFamily="18" charset="0"/>
              </a:rPr>
              <a:t> </a:t>
            </a:r>
          </a:p>
        </p:txBody>
      </p:sp>
      <p:sp>
        <p:nvSpPr>
          <p:cNvPr id="16" name="TextBox 15"/>
          <p:cNvSpPr txBox="1"/>
          <p:nvPr/>
        </p:nvSpPr>
        <p:spPr>
          <a:xfrm>
            <a:off x="3124200" y="3543300"/>
            <a:ext cx="51054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dirty="0">
              <a:latin typeface="Verdana" pitchFamily="34" charset="0"/>
            </a:endParaRPr>
          </a:p>
        </p:txBody>
      </p:sp>
      <p:sp>
        <p:nvSpPr>
          <p:cNvPr id="17" name="TextBox 16"/>
          <p:cNvSpPr txBox="1"/>
          <p:nvPr/>
        </p:nvSpPr>
        <p:spPr>
          <a:xfrm>
            <a:off x="3124200" y="4991100"/>
            <a:ext cx="5105400" cy="30777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dirty="0">
              <a:latin typeface="Verdan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57553561"/>
              </p:ext>
            </p:extLst>
          </p:nvPr>
        </p:nvGraphicFramePr>
        <p:xfrm>
          <a:off x="429208" y="1828800"/>
          <a:ext cx="8107912" cy="4795939"/>
        </p:xfrm>
        <a:graphic>
          <a:graphicData uri="http://schemas.openxmlformats.org/drawingml/2006/table">
            <a:tbl>
              <a:tblPr firstRow="1" bandRow="1"/>
              <a:tblGrid>
                <a:gridCol w="1735494"/>
                <a:gridCol w="2318462"/>
                <a:gridCol w="2026978"/>
                <a:gridCol w="2026978"/>
              </a:tblGrid>
              <a:tr h="871536">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Assistant</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Associate</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75000"/>
                      </a:schemeClr>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Full</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75000"/>
                      </a:schemeClr>
                    </a:solidFill>
                  </a:tcPr>
                </a:tc>
              </a:tr>
              <a:tr h="752015">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White</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13,000—Female </a:t>
                      </a:r>
                    </a:p>
                    <a:p>
                      <a:r>
                        <a:rPr lang="en-US" dirty="0" smtClean="0">
                          <a:latin typeface="Verdana" panose="020B0604030504040204" pitchFamily="34" charset="0"/>
                          <a:ea typeface="Verdana" panose="020B0604030504040204" pitchFamily="34" charset="0"/>
                          <a:cs typeface="Verdana" panose="020B0604030504040204" pitchFamily="34" charset="0"/>
                        </a:rPr>
                        <a:t>(18,100)—Male</a:t>
                      </a:r>
                      <a:r>
                        <a:rPr lang="en-US" baseline="0" dirty="0" smtClean="0">
                          <a:latin typeface="Verdana" panose="020B0604030504040204" pitchFamily="34" charset="0"/>
                          <a:ea typeface="Verdana" panose="020B0604030504040204" pitchFamily="34" charset="0"/>
                          <a:cs typeface="Verdana" panose="020B0604030504040204" pitchFamily="34" charset="0"/>
                        </a:rPr>
                        <a:t> </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12,300</a:t>
                      </a:r>
                    </a:p>
                    <a:p>
                      <a:r>
                        <a:rPr lang="en-US" dirty="0" smtClean="0">
                          <a:latin typeface="Verdana" panose="020B0604030504040204" pitchFamily="34" charset="0"/>
                          <a:ea typeface="Verdana" panose="020B0604030504040204" pitchFamily="34" charset="0"/>
                          <a:cs typeface="Verdana" panose="020B0604030504040204" pitchFamily="34" charset="0"/>
                        </a:rPr>
                        <a:t>(24,200)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12,300</a:t>
                      </a:r>
                    </a:p>
                    <a:p>
                      <a:r>
                        <a:rPr lang="en-US" dirty="0" smtClean="0">
                          <a:latin typeface="Verdana" panose="020B0604030504040204" pitchFamily="34" charset="0"/>
                          <a:ea typeface="Verdana" panose="020B0604030504040204" pitchFamily="34" charset="0"/>
                          <a:cs typeface="Verdana" panose="020B0604030504040204" pitchFamily="34" charset="0"/>
                        </a:rPr>
                        <a:t>(49,600)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r>
              <a:tr h="75699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Black</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1000</a:t>
                      </a:r>
                    </a:p>
                    <a:p>
                      <a:r>
                        <a:rPr lang="en-US" dirty="0" smtClean="0">
                          <a:latin typeface="Verdana" panose="020B0604030504040204" pitchFamily="34" charset="0"/>
                          <a:ea typeface="Verdana" panose="020B0604030504040204" pitchFamily="34" charset="0"/>
                          <a:cs typeface="Verdana" panose="020B0604030504040204" pitchFamily="34" charset="0"/>
                        </a:rPr>
                        <a:t>(1,200)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800</a:t>
                      </a:r>
                    </a:p>
                    <a:p>
                      <a:r>
                        <a:rPr lang="en-US" dirty="0" smtClean="0">
                          <a:latin typeface="Verdana" panose="020B0604030504040204" pitchFamily="34" charset="0"/>
                          <a:ea typeface="Verdana" panose="020B0604030504040204" pitchFamily="34" charset="0"/>
                          <a:cs typeface="Verdana" panose="020B0604030504040204" pitchFamily="34" charset="0"/>
                        </a:rPr>
                        <a:t>(1,400)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500</a:t>
                      </a:r>
                    </a:p>
                    <a:p>
                      <a:r>
                        <a:rPr lang="en-US" dirty="0" smtClean="0">
                          <a:latin typeface="Verdana" panose="020B0604030504040204" pitchFamily="34" charset="0"/>
                          <a:ea typeface="Verdana" panose="020B0604030504040204" pitchFamily="34" charset="0"/>
                          <a:cs typeface="Verdana" panose="020B0604030504040204" pitchFamily="34" charset="0"/>
                        </a:rPr>
                        <a:t>(1,100)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r>
              <a:tr h="747030">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Hispanic</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1,100</a:t>
                      </a:r>
                    </a:p>
                    <a:p>
                      <a:r>
                        <a:rPr lang="en-US" dirty="0" smtClean="0">
                          <a:latin typeface="Verdana" panose="020B0604030504040204" pitchFamily="34" charset="0"/>
                          <a:ea typeface="Verdana" panose="020B0604030504040204" pitchFamily="34" charset="0"/>
                          <a:cs typeface="Verdana" panose="020B0604030504040204" pitchFamily="34" charset="0"/>
                        </a:rPr>
                        <a:t>(1,500)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900</a:t>
                      </a:r>
                    </a:p>
                    <a:p>
                      <a:r>
                        <a:rPr lang="en-US" dirty="0" smtClean="0">
                          <a:latin typeface="Verdana" panose="020B0604030504040204" pitchFamily="34" charset="0"/>
                          <a:ea typeface="Verdana" panose="020B0604030504040204" pitchFamily="34" charset="0"/>
                          <a:cs typeface="Verdana" panose="020B0604030504040204" pitchFamily="34" charset="0"/>
                        </a:rPr>
                        <a:t>(1,300)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400</a:t>
                      </a:r>
                    </a:p>
                    <a:p>
                      <a:r>
                        <a:rPr lang="en-US" dirty="0" smtClean="0">
                          <a:latin typeface="Verdana" panose="020B0604030504040204" pitchFamily="34" charset="0"/>
                          <a:ea typeface="Verdana" panose="020B0604030504040204" pitchFamily="34" charset="0"/>
                          <a:cs typeface="Verdana" panose="020B0604030504040204" pitchFamily="34" charset="0"/>
                        </a:rPr>
                        <a:t>(2,000)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r>
              <a:tr h="796832">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Asian</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3,400</a:t>
                      </a:r>
                    </a:p>
                    <a:p>
                      <a:r>
                        <a:rPr lang="en-US" dirty="0" smtClean="0">
                          <a:latin typeface="Verdana" panose="020B0604030504040204" pitchFamily="34" charset="0"/>
                          <a:ea typeface="Verdana" panose="020B0604030504040204" pitchFamily="34" charset="0"/>
                          <a:cs typeface="Verdana" panose="020B0604030504040204" pitchFamily="34" charset="0"/>
                        </a:rPr>
                        <a:t>(6,300)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2,000</a:t>
                      </a:r>
                    </a:p>
                    <a:p>
                      <a:r>
                        <a:rPr lang="en-US" dirty="0" smtClean="0">
                          <a:latin typeface="Verdana" panose="020B0604030504040204" pitchFamily="34" charset="0"/>
                          <a:ea typeface="Verdana" panose="020B0604030504040204" pitchFamily="34" charset="0"/>
                          <a:cs typeface="Verdana" panose="020B0604030504040204" pitchFamily="34" charset="0"/>
                        </a:rPr>
                        <a:t>(4,400)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1,100</a:t>
                      </a:r>
                    </a:p>
                    <a:p>
                      <a:r>
                        <a:rPr lang="en-US" dirty="0" smtClean="0">
                          <a:latin typeface="Verdana" panose="020B0604030504040204" pitchFamily="34" charset="0"/>
                          <a:ea typeface="Verdana" panose="020B0604030504040204" pitchFamily="34" charset="0"/>
                          <a:cs typeface="Verdana" panose="020B0604030504040204" pitchFamily="34" charset="0"/>
                        </a:rPr>
                        <a:t>(7,000)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20000"/>
                      </a:srgbClr>
                    </a:solidFill>
                  </a:tcPr>
                </a:tc>
              </a:tr>
              <a:tr h="871536">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US" dirty="0" smtClean="0">
                          <a:latin typeface="Verdana" panose="020B0604030504040204" pitchFamily="34" charset="0"/>
                          <a:ea typeface="Verdana" panose="020B0604030504040204" pitchFamily="34" charset="0"/>
                          <a:cs typeface="Verdana" panose="020B0604030504040204" pitchFamily="34" charset="0"/>
                        </a:rPr>
                        <a:t>Native American</a:t>
                      </a:r>
                      <a:endParaRPr lang="en-US" dirty="0">
                        <a:latin typeface="Verdana" panose="020B0604030504040204" pitchFamily="34" charset="0"/>
                        <a:ea typeface="Verdana" panose="020B0604030504040204" pitchFamily="34" charset="0"/>
                        <a:cs typeface="Verdana" panose="020B0604030504040204" pitchFamily="34" charset="0"/>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&lt;100</a:t>
                      </a:r>
                    </a:p>
                    <a:p>
                      <a:r>
                        <a:rPr lang="en-US" dirty="0" smtClean="0">
                          <a:latin typeface="Verdana" panose="020B0604030504040204" pitchFamily="34" charset="0"/>
                          <a:ea typeface="Verdana" panose="020B0604030504040204" pitchFamily="34" charset="0"/>
                          <a:cs typeface="Verdana" panose="020B0604030504040204" pitchFamily="34" charset="0"/>
                        </a:rPr>
                        <a:t>&lt;100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100</a:t>
                      </a:r>
                    </a:p>
                    <a:p>
                      <a:r>
                        <a:rPr lang="en-US" dirty="0" smtClean="0">
                          <a:latin typeface="Verdana" panose="020B0604030504040204" pitchFamily="34" charset="0"/>
                          <a:ea typeface="Verdana" panose="020B0604030504040204" pitchFamily="34" charset="0"/>
                          <a:cs typeface="Verdana" panose="020B0604030504040204" pitchFamily="34" charset="0"/>
                        </a:rPr>
                        <a:t>&lt;100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smtClean="0">
                          <a:latin typeface="Verdana" panose="020B0604030504040204" pitchFamily="34" charset="0"/>
                          <a:ea typeface="Verdana" panose="020B0604030504040204" pitchFamily="34" charset="0"/>
                          <a:cs typeface="Verdana" panose="020B0604030504040204" pitchFamily="34" charset="0"/>
                        </a:rPr>
                        <a:t>&lt;100</a:t>
                      </a:r>
                    </a:p>
                    <a:p>
                      <a:r>
                        <a:rPr lang="en-US" dirty="0" smtClean="0">
                          <a:latin typeface="Verdana" panose="020B0604030504040204" pitchFamily="34" charset="0"/>
                          <a:ea typeface="Verdana" panose="020B0604030504040204" pitchFamily="34" charset="0"/>
                          <a:cs typeface="Verdana" panose="020B0604030504040204" pitchFamily="34" charset="0"/>
                        </a:rPr>
                        <a:t>100</a:t>
                      </a:r>
                      <a:endParaRPr lang="en-US" dirty="0">
                        <a:latin typeface="Verdana" panose="020B0604030504040204" pitchFamily="34" charset="0"/>
                        <a:ea typeface="Verdana" panose="020B0604030504040204" pitchFamily="34" charset="0"/>
                        <a:cs typeface="Verdana" panose="020B060403050404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A9A57C">
                        <a:tint val="40000"/>
                      </a:srgbClr>
                    </a:solidFill>
                  </a:tcPr>
                </a:tc>
              </a:tr>
            </a:tbl>
          </a:graphicData>
        </a:graphic>
      </p:graphicFrame>
      <p:sp>
        <p:nvSpPr>
          <p:cNvPr id="3" name="TextBox 2"/>
          <p:cNvSpPr txBox="1"/>
          <p:nvPr/>
        </p:nvSpPr>
        <p:spPr>
          <a:xfrm>
            <a:off x="1548878" y="410547"/>
            <a:ext cx="7539136" cy="1015663"/>
          </a:xfrm>
          <a:prstGeom prst="rect">
            <a:avLst/>
          </a:prstGeom>
          <a:noFill/>
        </p:spPr>
        <p:txBody>
          <a:bodyPr wrap="square" rtlCol="0">
            <a:spAutoFit/>
          </a:bodyPr>
          <a:lstStyle/>
          <a:p>
            <a:r>
              <a:rPr lang="en-US" sz="3000" b="1" kern="800" spc="-100" dirty="0">
                <a:solidFill>
                  <a:srgbClr val="00467F"/>
                </a:solidFill>
                <a:latin typeface="Verdana"/>
                <a:cs typeface="Verdana"/>
              </a:rPr>
              <a:t>S&amp;E Faculty Rank by Sex and </a:t>
            </a:r>
            <a:r>
              <a:rPr lang="en-US" sz="3000" b="1" kern="800" spc="-100" dirty="0" smtClean="0">
                <a:solidFill>
                  <a:srgbClr val="00467F"/>
                </a:solidFill>
                <a:latin typeface="Verdana"/>
                <a:cs typeface="Verdana"/>
              </a:rPr>
              <a:t>Race/ Ethnicity </a:t>
            </a:r>
            <a:r>
              <a:rPr lang="en-US" sz="3000" b="1" kern="800" spc="-100" dirty="0">
                <a:solidFill>
                  <a:srgbClr val="00467F"/>
                </a:solidFill>
                <a:latin typeface="Verdana"/>
                <a:cs typeface="Verdana"/>
              </a:rPr>
              <a:t>(2010)</a:t>
            </a:r>
            <a:endParaRPr lang="en-US" sz="3000" dirty="0"/>
          </a:p>
        </p:txBody>
      </p:sp>
      <p:sp>
        <p:nvSpPr>
          <p:cNvPr id="8" name="TextBox 7"/>
          <p:cNvSpPr txBox="1"/>
          <p:nvPr/>
        </p:nvSpPr>
        <p:spPr>
          <a:xfrm>
            <a:off x="1548878" y="1469315"/>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01770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10022"/>
            <a:ext cx="9144000" cy="6854940"/>
          </a:xfrm>
          <a:prstGeom prst="rect">
            <a:avLst/>
          </a:prstGeom>
        </p:spPr>
      </p:pic>
      <p:sp>
        <p:nvSpPr>
          <p:cNvPr id="22" name="Title Placeholder 1"/>
          <p:cNvSpPr txBox="1">
            <a:spLocks/>
          </p:cNvSpPr>
          <p:nvPr/>
        </p:nvSpPr>
        <p:spPr>
          <a:xfrm>
            <a:off x="1652531" y="285973"/>
            <a:ext cx="7205030" cy="1028701"/>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Women Assistant Professors by Field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graphicFrame>
        <p:nvGraphicFramePr>
          <p:cNvPr id="2" name="Chart 1"/>
          <p:cNvGraphicFramePr/>
          <p:nvPr>
            <p:extLst>
              <p:ext uri="{D42A27DB-BD31-4B8C-83A1-F6EECF244321}">
                <p14:modId xmlns:p14="http://schemas.microsoft.com/office/powerpoint/2010/main" val="2704833404"/>
              </p:ext>
            </p:extLst>
          </p:nvPr>
        </p:nvGraphicFramePr>
        <p:xfrm>
          <a:off x="242372" y="1828800"/>
          <a:ext cx="8472420" cy="5001658"/>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rot="16200000">
            <a:off x="5366227" y="1571161"/>
            <a:ext cx="646948" cy="513158"/>
          </a:xfrm>
          <a:prstGeom prst="right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4" name="Straight Connector 3"/>
          <p:cNvCxnSpPr/>
          <p:nvPr/>
        </p:nvCxnSpPr>
        <p:spPr>
          <a:xfrm>
            <a:off x="5917583" y="2129854"/>
            <a:ext cx="216177" cy="0"/>
          </a:xfrm>
          <a:prstGeom prst="line">
            <a:avLst/>
          </a:prstGeom>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6110470" y="1957001"/>
            <a:ext cx="727113" cy="276999"/>
          </a:xfrm>
          <a:prstGeom prst="rect">
            <a:avLst/>
          </a:prstGeom>
          <a:noFill/>
        </p:spPr>
        <p:txBody>
          <a:bodyPr wrap="square" rtlCol="0">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4,200</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2295215" y="6218183"/>
            <a:ext cx="6038128" cy="646331"/>
          </a:xfrm>
          <a:prstGeom prst="rect">
            <a:avLst/>
          </a:prstGeom>
          <a:noFill/>
        </p:spPr>
        <p:txBody>
          <a:bodyPr wrap="none" rtlCol="0">
            <a:spAutoFit/>
          </a:bodyPr>
          <a:lstStyle/>
          <a:p>
            <a:r>
              <a:rPr lang="en-US" sz="1400" dirty="0" smtClean="0"/>
              <a:t>D</a:t>
            </a:r>
            <a:r>
              <a:rPr lang="en-US" dirty="0" smtClean="0"/>
              <a:t> = suppressed to avoid disclosure  of confidential information</a:t>
            </a:r>
          </a:p>
          <a:p>
            <a:r>
              <a:rPr lang="en-US" sz="1400" dirty="0" smtClean="0"/>
              <a:t>*</a:t>
            </a:r>
            <a:r>
              <a:rPr lang="en-US" dirty="0" smtClean="0"/>
              <a:t>= value &lt; 50</a:t>
            </a:r>
            <a:endParaRPr lang="en-US" dirty="0"/>
          </a:p>
        </p:txBody>
      </p:sp>
      <p:sp>
        <p:nvSpPr>
          <p:cNvPr id="11" name="TextBox 10"/>
          <p:cNvSpPr txBox="1"/>
          <p:nvPr/>
        </p:nvSpPr>
        <p:spPr>
          <a:xfrm>
            <a:off x="1623629" y="1284191"/>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081071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22" name="Title Placeholder 1"/>
          <p:cNvSpPr txBox="1">
            <a:spLocks/>
          </p:cNvSpPr>
          <p:nvPr/>
        </p:nvSpPr>
        <p:spPr>
          <a:xfrm>
            <a:off x="1641513" y="304838"/>
            <a:ext cx="7326217" cy="990600"/>
          </a:xfrm>
          <a:prstGeom prst="rect">
            <a:avLst/>
          </a:prstGeom>
        </p:spPr>
        <p:txBody>
          <a:bodyPr vert="horz" lIns="91440" tIns="45720" rIns="91440" bIns="45720" rtlCol="0" anchor="ctr">
            <a:normAutofit lnSpcReduction="10000"/>
          </a:bodyPr>
          <a:lstStyle/>
          <a:p>
            <a:pPr defTabSz="914400">
              <a:spcBef>
                <a:spcPct val="0"/>
              </a:spcBef>
              <a:defRPr/>
            </a:pPr>
            <a:r>
              <a:rPr lang="en-US" sz="3000" b="1" dirty="0" smtClean="0">
                <a:solidFill>
                  <a:srgbClr val="00467F"/>
                </a:solidFill>
                <a:latin typeface="Verdana"/>
                <a:cs typeface="Verdana"/>
              </a:rPr>
              <a:t>Women Full Professors by Field (2010)</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graphicFrame>
        <p:nvGraphicFramePr>
          <p:cNvPr id="2" name="Chart 1"/>
          <p:cNvGraphicFramePr/>
          <p:nvPr>
            <p:extLst>
              <p:ext uri="{D42A27DB-BD31-4B8C-83A1-F6EECF244321}">
                <p14:modId xmlns:p14="http://schemas.microsoft.com/office/powerpoint/2010/main" val="244289111"/>
              </p:ext>
            </p:extLst>
          </p:nvPr>
        </p:nvGraphicFramePr>
        <p:xfrm>
          <a:off x="251927" y="1787201"/>
          <a:ext cx="8539533" cy="4794058"/>
        </p:xfrm>
        <a:graphic>
          <a:graphicData uri="http://schemas.openxmlformats.org/drawingml/2006/chart">
            <c:chart xmlns:c="http://schemas.openxmlformats.org/drawingml/2006/chart" xmlns:r="http://schemas.openxmlformats.org/officeDocument/2006/relationships" r:id="rId3"/>
          </a:graphicData>
        </a:graphic>
      </p:graphicFrame>
      <p:sp>
        <p:nvSpPr>
          <p:cNvPr id="7" name="Right Arrow 6"/>
          <p:cNvSpPr/>
          <p:nvPr/>
        </p:nvSpPr>
        <p:spPr>
          <a:xfrm rot="16200000">
            <a:off x="5422608" y="1611519"/>
            <a:ext cx="646948" cy="580841"/>
          </a:xfrm>
          <a:prstGeom prst="right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cxnSp>
        <p:nvCxnSpPr>
          <p:cNvPr id="8" name="Straight Connector 7"/>
          <p:cNvCxnSpPr/>
          <p:nvPr/>
        </p:nvCxnSpPr>
        <p:spPr>
          <a:xfrm>
            <a:off x="6068776" y="2087358"/>
            <a:ext cx="216177" cy="0"/>
          </a:xfrm>
          <a:prstGeom prst="line">
            <a:avLst/>
          </a:prstGeom>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241848" y="1948859"/>
            <a:ext cx="755588" cy="276999"/>
          </a:xfrm>
          <a:prstGeom prst="rect">
            <a:avLst/>
          </a:prstGeom>
          <a:noFill/>
        </p:spPr>
        <p:txBody>
          <a:bodyPr wrap="square" rtlCol="0">
            <a:spAutoFit/>
          </a:bodyPr>
          <a:lstStyle/>
          <a:p>
            <a:r>
              <a:rPr lang="en-US" sz="1200" b="1" dirty="0" smtClean="0">
                <a:latin typeface="Verdana" panose="020B0604030504040204" pitchFamily="34" charset="0"/>
                <a:ea typeface="Verdana" panose="020B0604030504040204" pitchFamily="34" charset="0"/>
                <a:cs typeface="Verdana" panose="020B0604030504040204" pitchFamily="34" charset="0"/>
              </a:rPr>
              <a:t>3,700</a:t>
            </a:r>
            <a:endParaRPr lang="en-U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1866899" y="6433281"/>
            <a:ext cx="6006068" cy="369332"/>
          </a:xfrm>
          <a:prstGeom prst="rect">
            <a:avLst/>
          </a:prstGeom>
          <a:noFill/>
        </p:spPr>
        <p:txBody>
          <a:bodyPr wrap="none" rtlCol="0">
            <a:spAutoFit/>
          </a:bodyPr>
          <a:lstStyle/>
          <a:p>
            <a:r>
              <a:rPr lang="en-US" sz="1400" dirty="0" smtClean="0"/>
              <a:t>D</a:t>
            </a:r>
            <a:r>
              <a:rPr lang="en-US" dirty="0" smtClean="0"/>
              <a:t> = suppressed to avoid disclosure  of confidential information</a:t>
            </a:r>
          </a:p>
        </p:txBody>
      </p:sp>
      <p:sp>
        <p:nvSpPr>
          <p:cNvPr id="10" name="TextBox 9"/>
          <p:cNvSpPr txBox="1"/>
          <p:nvPr/>
        </p:nvSpPr>
        <p:spPr>
          <a:xfrm>
            <a:off x="1641513" y="1355467"/>
            <a:ext cx="7381300" cy="230832"/>
          </a:xfrm>
          <a:prstGeom prst="rect">
            <a:avLst/>
          </a:prstGeom>
          <a:noFill/>
        </p:spPr>
        <p:txBody>
          <a:bodyPr wrap="square" rtlCol="0">
            <a:spAutoFit/>
          </a:bodyPr>
          <a:lstStyle/>
          <a:p>
            <a:r>
              <a:rPr lang="en-US" sz="900" dirty="0">
                <a:latin typeface="Verdana" panose="020B0604030504040204" pitchFamily="34" charset="0"/>
                <a:ea typeface="Verdana" panose="020B0604030504040204" pitchFamily="34" charset="0"/>
                <a:cs typeface="Verdana" panose="020B0604030504040204" pitchFamily="34" charset="0"/>
              </a:rPr>
              <a:t>National Science Foundation, National Center for Science and Engineering Statistics, Survey of Doctorate Recipients, 2010. </a:t>
            </a:r>
            <a:endParaRPr lang="en-US" sz="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59502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_secondary_no logo.jpg"/>
          <p:cNvPicPr>
            <a:picLocks noChangeAspect="1"/>
          </p:cNvPicPr>
          <p:nvPr/>
        </p:nvPicPr>
        <p:blipFill>
          <a:blip r:embed="rId2"/>
          <a:stretch>
            <a:fillRect/>
          </a:stretch>
        </p:blipFill>
        <p:spPr>
          <a:xfrm>
            <a:off x="0" y="1530"/>
            <a:ext cx="9144000" cy="6854940"/>
          </a:xfrm>
          <a:prstGeom prst="rect">
            <a:avLst/>
          </a:prstGeom>
        </p:spPr>
      </p:pic>
      <p:sp>
        <p:nvSpPr>
          <p:cNvPr id="5" name="Rectangle 3"/>
          <p:cNvSpPr txBox="1">
            <a:spLocks noChangeArrowheads="1"/>
          </p:cNvSpPr>
          <p:nvPr/>
        </p:nvSpPr>
        <p:spPr bwMode="auto">
          <a:xfrm>
            <a:off x="2000003" y="21463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6"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7" name="Title Placeholder 1"/>
          <p:cNvSpPr txBox="1">
            <a:spLocks/>
          </p:cNvSpPr>
          <p:nvPr/>
        </p:nvSpPr>
        <p:spPr>
          <a:xfrm>
            <a:off x="205274" y="662394"/>
            <a:ext cx="8686799" cy="821173"/>
          </a:xfrm>
          <a:prstGeom prst="rect">
            <a:avLst/>
          </a:prstGeom>
        </p:spPr>
        <p:txBody>
          <a:bodyPr vert="horz" lIns="91440" tIns="45720" rIns="91440" bIns="45720" rtlCol="0" anchor="ctr">
            <a:noAutofit/>
          </a:bodyPr>
          <a:lstStyle/>
          <a:p>
            <a:pPr lvl="0" algn="ctr" defTabSz="914400">
              <a:lnSpc>
                <a:spcPts val="2480"/>
              </a:lnSpc>
              <a:spcBef>
                <a:spcPct val="0"/>
              </a:spcBef>
              <a:defRPr/>
            </a:pPr>
            <a:r>
              <a:rPr lang="en-US" sz="36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Change Agents and Allies</a:t>
            </a:r>
            <a:endParaRPr kumimoji="0" lang="en-US" sz="36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318" y="1875453"/>
            <a:ext cx="5596155" cy="3529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589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82147" y="1143000"/>
            <a:ext cx="6641580" cy="420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Little “a” advocate/ally; </a:t>
            </a:r>
            <a:r>
              <a:rPr lang="en-US" sz="2400" dirty="0">
                <a:solidFill>
                  <a:srgbClr val="161616"/>
                </a:solidFill>
                <a:latin typeface="Verdana"/>
                <a:cs typeface="Verdana"/>
              </a:rPr>
              <a:t>and </a:t>
            </a:r>
            <a:r>
              <a:rPr lang="en-US" sz="2400" dirty="0" smtClean="0">
                <a:solidFill>
                  <a:srgbClr val="161616"/>
                </a:solidFill>
                <a:latin typeface="Verdana"/>
                <a:cs typeface="Verdana"/>
              </a:rPr>
              <a:t>big “A” Advocate/Ally</a:t>
            </a:r>
            <a:endParaRPr lang="en-US" sz="2400" dirty="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Who’s invited to the “table” and who isn’t?</a:t>
            </a: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Opportunities for Alliance Building (Houston, 2007, AACU)</a:t>
            </a:r>
          </a:p>
          <a:p>
            <a:pPr marL="747713" lvl="2"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Invisibility and Silencing</a:t>
            </a:r>
          </a:p>
          <a:p>
            <a:pPr marL="747713" lvl="2"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Underestimating</a:t>
            </a:r>
          </a:p>
          <a:p>
            <a:pPr marL="747713" lvl="2"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a:cs typeface="Verdana"/>
              </a:rPr>
              <a:t>Shifting </a:t>
            </a:r>
            <a:r>
              <a:rPr lang="en-US" sz="2400" dirty="0" smtClean="0">
                <a:solidFill>
                  <a:srgbClr val="161616"/>
                </a:solidFill>
                <a:latin typeface="Verdana"/>
                <a:cs typeface="Verdana"/>
              </a:rPr>
              <a:t>Criteria</a:t>
            </a: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113" y="4568825"/>
            <a:ext cx="272573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Placeholder 1"/>
          <p:cNvSpPr txBox="1">
            <a:spLocks/>
          </p:cNvSpPr>
          <p:nvPr/>
        </p:nvSpPr>
        <p:spPr>
          <a:xfrm>
            <a:off x="1707502" y="487938"/>
            <a:ext cx="7184571" cy="821173"/>
          </a:xfrm>
          <a:prstGeom prst="rect">
            <a:avLst/>
          </a:prstGeom>
        </p:spPr>
        <p:txBody>
          <a:bodyPr vert="horz" lIns="91440" tIns="45720" rIns="91440" bIns="45720" rtlCol="0" anchor="ctr">
            <a:noAutofit/>
          </a:bodyPr>
          <a:lstStyle/>
          <a:p>
            <a:pPr lvl="0" defTabSz="914400">
              <a:lnSpc>
                <a:spcPts val="2480"/>
              </a:lnSpc>
              <a:spcBef>
                <a:spcPct val="0"/>
              </a:spcBef>
              <a:defRPr/>
            </a:pPr>
            <a:r>
              <a:rPr lang="en-US" sz="30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Advocates and Allies</a:t>
            </a:r>
            <a:endParaRPr kumimoji="0" lang="en-US" sz="30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192643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07502" y="1484370"/>
            <a:ext cx="6423724" cy="35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Recognize the impact of race and gender</a:t>
            </a:r>
          </a:p>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Acknowledge privilege</a:t>
            </a:r>
          </a:p>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Interrupt hostile behavior and micro-aggressions</a:t>
            </a:r>
          </a:p>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Are conscious about who’s at the table and not present in the decision making process</a:t>
            </a:r>
            <a:endParaRPr lang="en-US" sz="2800" dirty="0" smtClean="0">
              <a:solidFill>
                <a:srgbClr val="161616"/>
              </a:solidFill>
            </a:endParaRPr>
          </a:p>
        </p:txBody>
      </p:sp>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 </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
        <p:nvSpPr>
          <p:cNvPr id="7" name="Title Placeholder 1"/>
          <p:cNvSpPr txBox="1">
            <a:spLocks/>
          </p:cNvSpPr>
          <p:nvPr/>
        </p:nvSpPr>
        <p:spPr>
          <a:xfrm>
            <a:off x="1707502" y="548457"/>
            <a:ext cx="7184571" cy="821173"/>
          </a:xfrm>
          <a:prstGeom prst="rect">
            <a:avLst/>
          </a:prstGeom>
        </p:spPr>
        <p:txBody>
          <a:bodyPr vert="horz" lIns="91440" tIns="45720" rIns="91440" bIns="45720" rtlCol="0" anchor="ctr">
            <a:noAutofit/>
          </a:bodyPr>
          <a:lstStyle/>
          <a:p>
            <a:pPr lvl="0" defTabSz="914400">
              <a:lnSpc>
                <a:spcPts val="2480"/>
              </a:lnSpc>
              <a:spcBef>
                <a:spcPct val="0"/>
              </a:spcBef>
              <a:defRPr/>
            </a:pPr>
            <a:r>
              <a:rPr lang="en-US" sz="30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White Women Allies</a:t>
            </a:r>
            <a:endParaRPr kumimoji="0" lang="en-US" sz="30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52985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07502" y="1482764"/>
            <a:ext cx="6423724" cy="352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spcAft>
                <a:spcPts val="1200"/>
              </a:spcAft>
              <a:buClr>
                <a:srgbClr val="9E231F"/>
              </a:buClr>
            </a:pPr>
            <a:r>
              <a:rPr lang="en-US" sz="2800" b="1" i="1" dirty="0" smtClean="0">
                <a:solidFill>
                  <a:srgbClr val="161616"/>
                </a:solidFill>
                <a:latin typeface="Times New Roman" panose="02020603050405020304" pitchFamily="18" charset="0"/>
                <a:cs typeface="Times New Roman" panose="02020603050405020304" pitchFamily="18" charset="0"/>
              </a:rPr>
              <a:t>Dace (2012)</a:t>
            </a:r>
          </a:p>
          <a:p>
            <a:pPr marL="800100" lvl="2" indent="-285750" defTabSz="914400" fontAlgn="base">
              <a:spcBef>
                <a:spcPct val="0"/>
              </a:spcBef>
              <a:spcAft>
                <a:spcPts val="1200"/>
              </a:spcAft>
              <a:buClr>
                <a:srgbClr val="9E231F"/>
              </a:buClr>
              <a:buFont typeface="Arial" pitchFamily="34" charset="0"/>
              <a:buChar char="•"/>
            </a:pPr>
            <a:r>
              <a:rPr lang="en-US" sz="2800" dirty="0" smtClean="0">
                <a:solidFill>
                  <a:srgbClr val="161616"/>
                </a:solidFill>
              </a:rPr>
              <a:t>Don’t hold on to old wounds</a:t>
            </a:r>
          </a:p>
          <a:p>
            <a:pPr marL="800100" lvl="2" indent="-285750" defTabSz="914400" fontAlgn="base">
              <a:spcBef>
                <a:spcPct val="0"/>
              </a:spcBef>
              <a:spcAft>
                <a:spcPts val="1200"/>
              </a:spcAft>
              <a:buClr>
                <a:srgbClr val="9E231F"/>
              </a:buClr>
              <a:buFont typeface="Arial" pitchFamily="34" charset="0"/>
              <a:buChar char="•"/>
            </a:pPr>
            <a:r>
              <a:rPr lang="en-US" sz="2800" dirty="0" smtClean="0">
                <a:solidFill>
                  <a:srgbClr val="161616"/>
                </a:solidFill>
              </a:rPr>
              <a:t>Be open to alliances </a:t>
            </a:r>
          </a:p>
          <a:p>
            <a:pPr marL="800100" lvl="2" indent="-285750" defTabSz="914400" fontAlgn="base">
              <a:spcBef>
                <a:spcPct val="0"/>
              </a:spcBef>
              <a:spcAft>
                <a:spcPts val="1200"/>
              </a:spcAft>
              <a:buClr>
                <a:srgbClr val="9E231F"/>
              </a:buClr>
              <a:buFont typeface="Arial" pitchFamily="34" charset="0"/>
              <a:buChar char="•"/>
            </a:pPr>
            <a:r>
              <a:rPr lang="en-US" sz="2800" dirty="0" smtClean="0">
                <a:solidFill>
                  <a:srgbClr val="161616"/>
                </a:solidFill>
              </a:rPr>
              <a:t>Openly acknowledge and embrace white women allies</a:t>
            </a:r>
          </a:p>
        </p:txBody>
      </p:sp>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 </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
        <p:nvSpPr>
          <p:cNvPr id="7" name="Title Placeholder 1"/>
          <p:cNvSpPr txBox="1">
            <a:spLocks/>
          </p:cNvSpPr>
          <p:nvPr/>
        </p:nvSpPr>
        <p:spPr>
          <a:xfrm>
            <a:off x="1707502" y="511900"/>
            <a:ext cx="7184571" cy="821173"/>
          </a:xfrm>
          <a:prstGeom prst="rect">
            <a:avLst/>
          </a:prstGeom>
        </p:spPr>
        <p:txBody>
          <a:bodyPr vert="horz" lIns="91440" tIns="45720" rIns="91440" bIns="45720" rtlCol="0" anchor="ctr">
            <a:noAutofit/>
          </a:bodyPr>
          <a:lstStyle/>
          <a:p>
            <a:pPr lvl="0" defTabSz="914400">
              <a:lnSpc>
                <a:spcPts val="2480"/>
              </a:lnSpc>
              <a:spcBef>
                <a:spcPct val="0"/>
              </a:spcBef>
              <a:defRPr/>
            </a:pPr>
            <a:r>
              <a:rPr lang="en-US" sz="30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Women of Color Allies</a:t>
            </a:r>
            <a:endParaRPr kumimoji="0" lang="en-US" sz="30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0278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07502" y="1647826"/>
            <a:ext cx="7184571" cy="476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hlinkClick r:id="rId4"/>
              </a:rPr>
              <a:t>Tim Wise:  How Whites Talk About Race</a:t>
            </a:r>
            <a:r>
              <a:rPr lang="en-US" sz="2400" dirty="0" smtClean="0">
                <a:solidFill>
                  <a:srgbClr val="161616"/>
                </a:solidFill>
                <a:latin typeface="Verdana"/>
                <a:cs typeface="Verdana"/>
              </a:rPr>
              <a:t>     </a:t>
            </a:r>
            <a:r>
              <a:rPr lang="en-US" dirty="0" smtClean="0">
                <a:solidFill>
                  <a:srgbClr val="161616"/>
                </a:solidFill>
                <a:latin typeface="Verdana"/>
                <a:cs typeface="Verdana"/>
              </a:rPr>
              <a:t>(2 minutes)</a:t>
            </a: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defTabSz="914400">
              <a:spcBef>
                <a:spcPct val="0"/>
              </a:spcBef>
              <a:defRPr/>
            </a:pPr>
            <a:endParaRPr lang="en-US" sz="3000" b="1" dirty="0">
              <a:solidFill>
                <a:srgbClr val="00467F"/>
              </a:solidFill>
              <a:latin typeface="Verdana"/>
              <a:cs typeface="Verdana"/>
            </a:endParaRPr>
          </a:p>
        </p:txBody>
      </p:sp>
      <p:sp>
        <p:nvSpPr>
          <p:cNvPr id="23" name="Title Placeholder 1"/>
          <p:cNvSpPr txBox="1">
            <a:spLocks/>
          </p:cNvSpPr>
          <p:nvPr/>
        </p:nvSpPr>
        <p:spPr>
          <a:xfrm>
            <a:off x="1866899" y="657225"/>
            <a:ext cx="6556827" cy="1171575"/>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5" cstate="print"/>
          <a:srcRect/>
          <a:stretch>
            <a:fillRect/>
          </a:stretch>
        </p:blipFill>
        <p:spPr bwMode="auto">
          <a:xfrm>
            <a:off x="3303036" y="3091991"/>
            <a:ext cx="3032449" cy="2758267"/>
          </a:xfrm>
          <a:prstGeom prst="rect">
            <a:avLst/>
          </a:prstGeom>
          <a:noFill/>
          <a:ln w="9525">
            <a:noFill/>
            <a:miter lim="800000"/>
            <a:headEnd/>
            <a:tailEnd/>
          </a:ln>
        </p:spPr>
      </p:pic>
      <p:sp>
        <p:nvSpPr>
          <p:cNvPr id="8" name="Title Placeholder 1"/>
          <p:cNvSpPr txBox="1">
            <a:spLocks/>
          </p:cNvSpPr>
          <p:nvPr/>
        </p:nvSpPr>
        <p:spPr>
          <a:xfrm>
            <a:off x="1707502" y="511900"/>
            <a:ext cx="7184571" cy="821173"/>
          </a:xfrm>
          <a:prstGeom prst="rect">
            <a:avLst/>
          </a:prstGeom>
        </p:spPr>
        <p:txBody>
          <a:bodyPr vert="horz" lIns="91440" tIns="45720" rIns="91440" bIns="45720" rtlCol="0" anchor="ctr">
            <a:noAutofit/>
          </a:bodyPr>
          <a:lstStyle/>
          <a:p>
            <a:pPr lvl="0" defTabSz="914400">
              <a:lnSpc>
                <a:spcPts val="2480"/>
              </a:lnSpc>
              <a:spcBef>
                <a:spcPct val="0"/>
              </a:spcBef>
              <a:defRPr/>
            </a:pPr>
            <a:r>
              <a:rPr lang="en-US" sz="30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Talking About Race</a:t>
            </a:r>
            <a:endParaRPr kumimoji="0" lang="en-US" sz="30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70606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54156" y="957943"/>
            <a:ext cx="7109926" cy="5707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spcAft>
                <a:spcPts val="1200"/>
              </a:spcAft>
              <a:buClr>
                <a:srgbClr val="9E231F"/>
              </a:buClr>
            </a:pPr>
            <a:r>
              <a:rPr lang="en-US" sz="2800" b="1" i="1" dirty="0" smtClean="0">
                <a:solidFill>
                  <a:srgbClr val="161616"/>
                </a:solidFill>
                <a:latin typeface="Times New Roman" panose="02020603050405020304" pitchFamily="18" charset="0"/>
                <a:cs typeface="Times New Roman" panose="02020603050405020304" pitchFamily="18" charset="0"/>
              </a:rPr>
              <a:t>“Whites </a:t>
            </a:r>
            <a:r>
              <a:rPr lang="en-US" sz="2800" b="1" i="1" dirty="0">
                <a:solidFill>
                  <a:srgbClr val="161616"/>
                </a:solidFill>
                <a:latin typeface="Times New Roman" panose="02020603050405020304" pitchFamily="18" charset="0"/>
                <a:cs typeface="Times New Roman" panose="02020603050405020304" pitchFamily="18" charset="0"/>
              </a:rPr>
              <a:t>are taught to think of their lives as morally neutral, normative, and average, and also ideal, so that when we work to benefit others, this is seen as work which will allow </a:t>
            </a:r>
            <a:r>
              <a:rPr lang="en-US" sz="2800" b="1" i="1" dirty="0" smtClean="0">
                <a:solidFill>
                  <a:srgbClr val="161616"/>
                </a:solidFill>
                <a:latin typeface="Times New Roman" panose="02020603050405020304" pitchFamily="18" charset="0"/>
                <a:cs typeface="Times New Roman" panose="02020603050405020304" pitchFamily="18" charset="0"/>
              </a:rPr>
              <a:t>‘them’ </a:t>
            </a:r>
            <a:r>
              <a:rPr lang="en-US" sz="2800" b="1" i="1" dirty="0">
                <a:solidFill>
                  <a:srgbClr val="161616"/>
                </a:solidFill>
                <a:latin typeface="Times New Roman" panose="02020603050405020304" pitchFamily="18" charset="0"/>
                <a:cs typeface="Times New Roman" panose="02020603050405020304" pitchFamily="18" charset="0"/>
              </a:rPr>
              <a:t>to be more like </a:t>
            </a:r>
            <a:r>
              <a:rPr lang="en-US" sz="2800" b="1" i="1" dirty="0" smtClean="0">
                <a:solidFill>
                  <a:srgbClr val="161616"/>
                </a:solidFill>
                <a:latin typeface="Times New Roman" panose="02020603050405020304" pitchFamily="18" charset="0"/>
                <a:cs typeface="Times New Roman" panose="02020603050405020304" pitchFamily="18" charset="0"/>
              </a:rPr>
              <a:t>‘us.’” </a:t>
            </a:r>
            <a:endParaRPr lang="en-US" sz="2800" b="1" i="1" dirty="0">
              <a:solidFill>
                <a:srgbClr val="161616"/>
              </a:solidFill>
              <a:latin typeface="Times New Roman" panose="02020603050405020304" pitchFamily="18" charset="0"/>
              <a:cs typeface="Times New Roman" panose="02020603050405020304" pitchFamily="18" charset="0"/>
            </a:endParaRPr>
          </a:p>
          <a:p>
            <a:pPr marL="57150" lvl="1" algn="r" defTabSz="914400" fontAlgn="base">
              <a:spcBef>
                <a:spcPct val="0"/>
              </a:spcBef>
              <a:spcAft>
                <a:spcPts val="1200"/>
              </a:spcAft>
              <a:buClr>
                <a:srgbClr val="9E231F"/>
              </a:buClr>
            </a:pP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Peggy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McIntosh</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hlinkClick r:id="rId3"/>
              </a:rPr>
              <a:t>White Privilege:  Unpacking the Invisible Knapsack</a:t>
            </a:r>
            <a:endPar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57150" lvl="1" defTabSz="914400" fontAlgn="base">
              <a:lnSpc>
                <a:spcPts val="2020"/>
              </a:lnSpc>
              <a:spcBef>
                <a:spcPct val="0"/>
              </a:spcBef>
              <a:spcAft>
                <a:spcPts val="1200"/>
              </a:spcAft>
              <a:buClr>
                <a:srgbClr val="9E231F"/>
              </a:buClr>
            </a:pPr>
            <a:endParaRPr lang="en-US" sz="1600" dirty="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endParaRPr lang="en-US" sz="1600" dirty="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r>
              <a:rPr lang="en-US" sz="1600" dirty="0" smtClean="0">
                <a:solidFill>
                  <a:srgbClr val="161616"/>
                </a:solidFill>
                <a:latin typeface="Verdana"/>
                <a:cs typeface="Verdana"/>
              </a:rPr>
              <a:t>				</a:t>
            </a:r>
            <a:endParaRPr lang="en-US" sz="1600" dirty="0">
              <a:solidFill>
                <a:srgbClr val="161616"/>
              </a:solidFill>
              <a:latin typeface="Verdana"/>
              <a:cs typeface="Verdana"/>
            </a:endParaRPr>
          </a:p>
        </p:txBody>
      </p:sp>
      <p:sp>
        <p:nvSpPr>
          <p:cNvPr id="22"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defTabSz="914400">
              <a:spcBef>
                <a:spcPct val="0"/>
              </a:spcBef>
              <a:defRPr/>
            </a:pP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024" y="4293312"/>
            <a:ext cx="15240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0199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ntent_secondary_no logo.jpg"/>
          <p:cNvPicPr>
            <a:picLocks noChangeAspect="1"/>
          </p:cNvPicPr>
          <p:nvPr/>
        </p:nvPicPr>
        <p:blipFill>
          <a:blip r:embed="rId2"/>
          <a:stretch>
            <a:fillRect/>
          </a:stretch>
        </p:blipFill>
        <p:spPr>
          <a:xfrm>
            <a:off x="0" y="1530"/>
            <a:ext cx="9144000" cy="6854940"/>
          </a:xfrm>
          <a:prstGeom prst="rect">
            <a:avLst/>
          </a:prstGeom>
        </p:spPr>
      </p:pic>
      <p:sp>
        <p:nvSpPr>
          <p:cNvPr id="5" name="Rectangle 3"/>
          <p:cNvSpPr txBox="1">
            <a:spLocks noChangeArrowheads="1"/>
          </p:cNvSpPr>
          <p:nvPr/>
        </p:nvSpPr>
        <p:spPr bwMode="auto">
          <a:xfrm>
            <a:off x="2000003" y="2146300"/>
            <a:ext cx="6423724"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marR="0" lvl="1" indent="-233363" algn="l" defTabSz="914400" rtl="0" eaLnBrk="1" fontAlgn="base" latinLnBrk="0" hangingPunct="1">
              <a:lnSpc>
                <a:spcPts val="2020"/>
              </a:lnSpc>
              <a:spcBef>
                <a:spcPct val="0"/>
              </a:spcBef>
              <a:spcAft>
                <a:spcPts val="1200"/>
              </a:spcAft>
              <a:buClr>
                <a:srgbClr val="9E231F"/>
              </a:buClr>
              <a:buSzTx/>
              <a:buFont typeface="Arial" pitchFamily="34" charset="0"/>
              <a:buChar char="•"/>
              <a:tabLst/>
              <a:defRPr/>
            </a:pPr>
            <a:endParaRPr kumimoji="0" lang="en-US" sz="1600" i="0" u="none" strike="noStrike" kern="1200" cap="none" spc="0" normalizeH="0" baseline="0" noProof="0" dirty="0" smtClean="0">
              <a:ln>
                <a:noFill/>
              </a:ln>
              <a:solidFill>
                <a:srgbClr val="161616"/>
              </a:solidFill>
              <a:effectLst/>
              <a:uLnTx/>
              <a:uFillTx/>
              <a:latin typeface="Verdana"/>
              <a:ea typeface="+mn-ea"/>
              <a:cs typeface="Verdana"/>
            </a:endParaRPr>
          </a:p>
          <a:p>
            <a:pPr marL="290513" marR="0" lvl="1" indent="-233363" algn="l" defTabSz="914400" rtl="0" eaLnBrk="1" fontAlgn="base" latinLnBrk="0" hangingPunct="1">
              <a:lnSpc>
                <a:spcPct val="80000"/>
              </a:lnSpc>
              <a:spcBef>
                <a:spcPct val="0"/>
              </a:spcBef>
              <a:spcAft>
                <a:spcPts val="1200"/>
              </a:spcAft>
              <a:buClr>
                <a:srgbClr val="9E231F"/>
              </a:buClr>
              <a:buSzTx/>
              <a:buFont typeface="Arial" pitchFamily="34" charset="0"/>
              <a:buChar char="•"/>
              <a:tabLst/>
              <a:defRPr/>
            </a:pPr>
            <a:endParaRPr kumimoji="0" lang="en-US" sz="2800" b="1" i="0" u="none" strike="noStrike" kern="1200" cap="none" spc="0" normalizeH="0" baseline="0" noProof="0" dirty="0" smtClean="0">
              <a:ln>
                <a:noFill/>
              </a:ln>
              <a:solidFill>
                <a:srgbClr val="161616"/>
              </a:solidFill>
              <a:effectLst/>
              <a:uLnTx/>
              <a:uFillTx/>
              <a:latin typeface="+mn-lt"/>
              <a:ea typeface="+mn-ea"/>
              <a:cs typeface="+mn-cs"/>
            </a:endParaRP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6" name="Title Placeholder 1"/>
          <p:cNvSpPr txBox="1">
            <a:spLocks/>
          </p:cNvSpPr>
          <p:nvPr/>
        </p:nvSpPr>
        <p:spPr>
          <a:xfrm>
            <a:off x="1866900" y="533400"/>
            <a:ext cx="541020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7" name="Title Placeholder 1"/>
          <p:cNvSpPr txBox="1">
            <a:spLocks/>
          </p:cNvSpPr>
          <p:nvPr/>
        </p:nvSpPr>
        <p:spPr>
          <a:xfrm>
            <a:off x="251928" y="662394"/>
            <a:ext cx="8630815" cy="821173"/>
          </a:xfrm>
          <a:prstGeom prst="rect">
            <a:avLst/>
          </a:prstGeom>
        </p:spPr>
        <p:txBody>
          <a:bodyPr vert="horz" lIns="91440" tIns="45720" rIns="91440" bIns="45720" rtlCol="0" anchor="ctr">
            <a:noAutofit/>
          </a:bodyPr>
          <a:lstStyle/>
          <a:p>
            <a:pPr lvl="0" algn="ctr" defTabSz="914400">
              <a:lnSpc>
                <a:spcPts val="2480"/>
              </a:lnSpc>
              <a:spcBef>
                <a:spcPct val="0"/>
              </a:spcBef>
              <a:defRPr/>
            </a:pPr>
            <a:r>
              <a:rPr lang="en-US" sz="3600" b="1" noProof="0" dirty="0" smtClean="0">
                <a:solidFill>
                  <a:srgbClr val="00467F"/>
                </a:solidFill>
                <a:latin typeface="Verdana" panose="020B0604030504040204" pitchFamily="34" charset="0"/>
                <a:ea typeface="Verdana" panose="020B0604030504040204" pitchFamily="34" charset="0"/>
                <a:cs typeface="Verdana" panose="020B0604030504040204" pitchFamily="34" charset="0"/>
              </a:rPr>
              <a:t>Practice</a:t>
            </a:r>
            <a:r>
              <a:rPr lang="en-US" sz="3600" b="1" dirty="0" smtClean="0">
                <a:solidFill>
                  <a:srgbClr val="00467F"/>
                </a:solidFill>
                <a:latin typeface="Verdana" panose="020B0604030504040204" pitchFamily="34" charset="0"/>
                <a:ea typeface="Verdana" panose="020B0604030504040204" pitchFamily="34" charset="0"/>
                <a:cs typeface="Verdana" panose="020B0604030504040204" pitchFamily="34" charset="0"/>
              </a:rPr>
              <a:t> and Next Steps</a:t>
            </a:r>
            <a:endParaRPr kumimoji="0" lang="en-US" sz="3600" b="1" u="none" strike="noStrike" kern="1200" cap="none" spc="0" normalizeH="0" baseline="0" noProof="0" dirty="0" smtClean="0">
              <a:ln>
                <a:noFill/>
              </a:ln>
              <a:solidFill>
                <a:srgbClr val="00467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041" y="1906764"/>
            <a:ext cx="5131059" cy="356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48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44824" y="1233196"/>
            <a:ext cx="7091265" cy="5624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S</a:t>
            </a:r>
            <a:r>
              <a:rPr kumimoji="0" lang="en-US" sz="2400" i="0" u="none" strike="noStrike" kern="1200" cap="none" spc="0" normalizeH="0" baseline="0" noProof="0" dirty="0" err="1"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cientists</a:t>
            </a:r>
            <a:r>
              <a:rPr kumimoji="0" lang="en-US" sz="2400" i="0" u="none" strike="noStrike" kern="1200" cap="none" spc="0" normalizeH="0" baseline="0" noProof="0" dirty="0"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 should reflect </a:t>
            </a:r>
            <a:r>
              <a:rPr lang="en-US" sz="2400" noProof="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US </a:t>
            </a:r>
            <a:r>
              <a:rPr kumimoji="0" lang="en-US" sz="2400" i="0" u="none" strike="noStrike" kern="1200" cap="none" spc="0" normalizeH="0" baseline="0" noProof="0" dirty="0"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racial/ethnic demographics</a:t>
            </a:r>
            <a:r>
              <a:rPr kumimoji="0" lang="en-US" sz="2400" i="0" u="none" strike="noStrike" kern="1200" cap="none" spc="0" normalizeH="0" noProof="0" dirty="0" smtClean="0">
                <a:ln>
                  <a:noFill/>
                </a:ln>
                <a:solidFill>
                  <a:srgbClr val="161616"/>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Diverse groups have higher group performance (Phillips, </a:t>
            </a:r>
            <a:r>
              <a:rPr lang="en-US" sz="2400" dirty="0" err="1" smtClean="0">
                <a:solidFill>
                  <a:srgbClr val="161616"/>
                </a:solidFill>
                <a:latin typeface="Verdana" panose="020B0604030504040204" pitchFamily="34" charset="0"/>
                <a:ea typeface="Verdana" panose="020B0604030504040204" pitchFamily="34" charset="0"/>
                <a:cs typeface="Verdana" panose="020B0604030504040204" pitchFamily="34" charset="0"/>
              </a:rPr>
              <a:t>Liljenquist</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&amp; Neale, 2009). </a:t>
            </a:r>
            <a:endPar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Cultural and social </a:t>
            </a: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determinants of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health need the attention of diverse scientists</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Technological advancements are enhanced by diverse developers</a:t>
            </a:r>
          </a:p>
          <a:p>
            <a:pPr marL="290513" lvl="1" indent="-233363" defTabSz="914400" fontAlgn="base">
              <a:spcBef>
                <a:spcPct val="0"/>
              </a:spcBef>
              <a:spcAft>
                <a:spcPts val="1200"/>
              </a:spcAft>
              <a:buClr>
                <a:srgbClr val="9E231F"/>
              </a:buClr>
              <a:buFont typeface="Arial" pitchFamily="34" charset="0"/>
              <a:buChar char="•"/>
            </a:pPr>
            <a:r>
              <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rPr>
              <a:t>Race alters the experience of gender and gender alters the experience of race (Morris, 2007).</a:t>
            </a:r>
          </a:p>
          <a:p>
            <a:pPr marL="690563" marR="0" lvl="2" indent="-233363" algn="l" defTabSz="914400" rtl="0" eaLnBrk="1" fontAlgn="base" latinLnBrk="0" hangingPunct="1">
              <a:lnSpc>
                <a:spcPct val="80000"/>
              </a:lnSpc>
              <a:spcBef>
                <a:spcPct val="0"/>
              </a:spcBef>
              <a:spcAft>
                <a:spcPts val="1200"/>
              </a:spcAft>
              <a:buClrTx/>
              <a:buSzTx/>
              <a:buFontTx/>
              <a:buNone/>
              <a:tabLst/>
              <a:defRPr/>
            </a:pPr>
            <a:endParaRPr kumimoji="0" lang="en-US" sz="2800" b="0" i="0" u="none" strike="noStrike" kern="1200" cap="none" spc="0" normalizeH="0" baseline="0" noProof="0" dirty="0" smtClean="0">
              <a:ln>
                <a:noFill/>
              </a:ln>
              <a:solidFill>
                <a:srgbClr val="161616"/>
              </a:solidFill>
              <a:effectLst/>
              <a:uLnTx/>
              <a:uFillTx/>
              <a:latin typeface="+mn-lt"/>
              <a:ea typeface="+mn-ea"/>
              <a:cs typeface="+mn-cs"/>
            </a:endParaRPr>
          </a:p>
        </p:txBody>
      </p:sp>
      <p:sp>
        <p:nvSpPr>
          <p:cNvPr id="22" name="Title Placeholder 1"/>
          <p:cNvSpPr txBox="1">
            <a:spLocks/>
          </p:cNvSpPr>
          <p:nvPr/>
        </p:nvSpPr>
        <p:spPr>
          <a:xfrm>
            <a:off x="1744824" y="533400"/>
            <a:ext cx="7156580" cy="6096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smtClean="0">
                <a:solidFill>
                  <a:srgbClr val="00467F"/>
                </a:solidFill>
                <a:latin typeface="Verdana"/>
                <a:ea typeface="+mj-ea"/>
                <a:cs typeface="Verdana"/>
              </a:rPr>
              <a:t>Why Should We Care?</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lvl="0" defTabSz="914400">
              <a:lnSpc>
                <a:spcPts val="2480"/>
              </a:lnSpc>
              <a:spcBef>
                <a:spcPct val="0"/>
              </a:spcBef>
              <a:defRPr/>
            </a:pPr>
            <a:r>
              <a:rPr kumimoji="0" lang="en-US" sz="24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26359"/>
            <a:ext cx="2006082" cy="1110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88840" y="1234946"/>
            <a:ext cx="7212563" cy="531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spcAft>
                <a:spcPts val="1200"/>
              </a:spcAft>
              <a:buClr>
                <a:srgbClr val="9E231F"/>
              </a:buClr>
            </a:pPr>
            <a:r>
              <a:rPr lang="en-US" sz="2400" dirty="0" smtClean="0">
                <a:solidFill>
                  <a:srgbClr val="161616"/>
                </a:solidFill>
                <a:latin typeface="Verdana"/>
                <a:cs typeface="Verdana"/>
              </a:rPr>
              <a:t>Think</a:t>
            </a:r>
            <a:r>
              <a:rPr lang="en-US" sz="2400" dirty="0">
                <a:solidFill>
                  <a:srgbClr val="161616"/>
                </a:solidFill>
                <a:latin typeface="Verdana"/>
                <a:cs typeface="Verdana"/>
              </a:rPr>
              <a:t>, discuss with </a:t>
            </a:r>
            <a:r>
              <a:rPr lang="en-US" sz="2400" dirty="0" smtClean="0">
                <a:solidFill>
                  <a:srgbClr val="161616"/>
                </a:solidFill>
                <a:latin typeface="Verdana"/>
                <a:cs typeface="Verdana"/>
              </a:rPr>
              <a:t>partner (ideally </a:t>
            </a:r>
            <a:r>
              <a:rPr lang="en-US" sz="2400" dirty="0">
                <a:solidFill>
                  <a:srgbClr val="161616"/>
                </a:solidFill>
                <a:latin typeface="Verdana"/>
                <a:cs typeface="Verdana"/>
              </a:rPr>
              <a:t>a person of  a different race or </a:t>
            </a:r>
            <a:r>
              <a:rPr lang="en-US" sz="2400" dirty="0" smtClean="0">
                <a:solidFill>
                  <a:srgbClr val="161616"/>
                </a:solidFill>
                <a:latin typeface="Verdana"/>
                <a:cs typeface="Verdana"/>
              </a:rPr>
              <a:t>ethnicity) &amp; </a:t>
            </a:r>
            <a:r>
              <a:rPr lang="en-US" sz="2400" dirty="0">
                <a:solidFill>
                  <a:srgbClr val="161616"/>
                </a:solidFill>
                <a:latin typeface="Verdana"/>
                <a:cs typeface="Verdana"/>
              </a:rPr>
              <a:t>share with the broader </a:t>
            </a:r>
            <a:r>
              <a:rPr lang="en-US" sz="2400" dirty="0" smtClean="0">
                <a:solidFill>
                  <a:srgbClr val="161616"/>
                </a:solidFill>
                <a:latin typeface="Verdana"/>
                <a:cs typeface="Verdana"/>
              </a:rPr>
              <a:t>group:</a:t>
            </a:r>
          </a:p>
          <a:p>
            <a:pPr marL="400050" lvl="1" indent="-342900" defTabSz="914400" fontAlgn="base">
              <a:spcBef>
                <a:spcPct val="0"/>
              </a:spcBef>
              <a:spcAft>
                <a:spcPts val="1200"/>
              </a:spcAft>
              <a:buClr>
                <a:srgbClr val="9E231F"/>
              </a:buClr>
              <a:buFont typeface="Arial" panose="020B0604020202020204" pitchFamily="34" charset="0"/>
              <a:buChar char="•"/>
            </a:pPr>
            <a:r>
              <a:rPr lang="en-US" sz="2000" dirty="0" smtClean="0">
                <a:solidFill>
                  <a:srgbClr val="161616"/>
                </a:solidFill>
                <a:latin typeface="Verdana"/>
                <a:cs typeface="Verdana"/>
              </a:rPr>
              <a:t>What </a:t>
            </a:r>
            <a:r>
              <a:rPr lang="en-US" sz="2000" dirty="0">
                <a:solidFill>
                  <a:srgbClr val="161616"/>
                </a:solidFill>
                <a:latin typeface="Verdana"/>
                <a:cs typeface="Verdana"/>
              </a:rPr>
              <a:t>stops us from having race</a:t>
            </a:r>
            <a:r>
              <a:rPr lang="en-US" sz="2000" dirty="0" smtClean="0">
                <a:solidFill>
                  <a:srgbClr val="161616"/>
                </a:solidFill>
                <a:latin typeface="Verdana"/>
                <a:cs typeface="Verdana"/>
              </a:rPr>
              <a:t>/ </a:t>
            </a:r>
            <a:r>
              <a:rPr lang="en-US" sz="2000" dirty="0" err="1" smtClean="0">
                <a:solidFill>
                  <a:srgbClr val="161616"/>
                </a:solidFill>
                <a:latin typeface="Verdana"/>
                <a:cs typeface="Verdana"/>
              </a:rPr>
              <a:t>intersectionality</a:t>
            </a:r>
            <a:r>
              <a:rPr lang="en-US" sz="2000" dirty="0" smtClean="0">
                <a:solidFill>
                  <a:srgbClr val="161616"/>
                </a:solidFill>
                <a:latin typeface="Verdana"/>
                <a:cs typeface="Verdana"/>
              </a:rPr>
              <a:t> </a:t>
            </a:r>
            <a:r>
              <a:rPr lang="en-US" sz="2000" dirty="0">
                <a:solidFill>
                  <a:srgbClr val="161616"/>
                </a:solidFill>
                <a:latin typeface="Verdana"/>
                <a:cs typeface="Verdana"/>
              </a:rPr>
              <a:t>conversations?</a:t>
            </a:r>
          </a:p>
          <a:p>
            <a:pPr marL="400050" lvl="1" indent="-342900" defTabSz="914400" fontAlgn="base">
              <a:spcBef>
                <a:spcPct val="0"/>
              </a:spcBef>
              <a:spcAft>
                <a:spcPts val="1200"/>
              </a:spcAft>
              <a:buClr>
                <a:srgbClr val="9E231F"/>
              </a:buClr>
              <a:buFont typeface="Arial" panose="020B0604020202020204" pitchFamily="34" charset="0"/>
              <a:buChar char="•"/>
            </a:pPr>
            <a:r>
              <a:rPr lang="en-US" sz="2000" dirty="0">
                <a:solidFill>
                  <a:srgbClr val="161616"/>
                </a:solidFill>
                <a:latin typeface="Verdana"/>
                <a:cs typeface="Verdana"/>
              </a:rPr>
              <a:t>How can we facilitate these conversations?</a:t>
            </a:r>
          </a:p>
          <a:p>
            <a:pPr marL="400050" lvl="1" indent="-342900" defTabSz="914400" fontAlgn="base">
              <a:spcBef>
                <a:spcPct val="0"/>
              </a:spcBef>
              <a:spcAft>
                <a:spcPts val="1200"/>
              </a:spcAft>
              <a:buClr>
                <a:srgbClr val="9E231F"/>
              </a:buClr>
              <a:buFont typeface="Arial" panose="020B0604020202020204" pitchFamily="34" charset="0"/>
              <a:buChar char="•"/>
            </a:pPr>
            <a:r>
              <a:rPr lang="en-US" sz="2000" dirty="0">
                <a:solidFill>
                  <a:srgbClr val="161616"/>
                </a:solidFill>
                <a:latin typeface="Verdana"/>
                <a:cs typeface="Verdana"/>
              </a:rPr>
              <a:t>What does racism look like in your department (or maybe, more broadly, in the academy</a:t>
            </a:r>
            <a:r>
              <a:rPr lang="en-US" sz="2000" dirty="0" smtClean="0">
                <a:solidFill>
                  <a:srgbClr val="161616"/>
                </a:solidFill>
                <a:latin typeface="Verdana"/>
                <a:cs typeface="Verdana"/>
              </a:rPr>
              <a:t>?)</a:t>
            </a:r>
            <a:endParaRPr lang="en-US" sz="2000" dirty="0">
              <a:solidFill>
                <a:srgbClr val="161616"/>
              </a:solidFill>
              <a:latin typeface="Verdana"/>
              <a:cs typeface="Verdana"/>
            </a:endParaRPr>
          </a:p>
          <a:p>
            <a:pPr marL="400050" lvl="1" indent="-342900" defTabSz="914400" fontAlgn="base">
              <a:spcBef>
                <a:spcPct val="0"/>
              </a:spcBef>
              <a:spcAft>
                <a:spcPts val="1200"/>
              </a:spcAft>
              <a:buClr>
                <a:srgbClr val="9E231F"/>
              </a:buClr>
              <a:buFont typeface="Arial" panose="020B0604020202020204" pitchFamily="34" charset="0"/>
              <a:buChar char="•"/>
            </a:pPr>
            <a:r>
              <a:rPr lang="en-US" sz="2000" dirty="0">
                <a:solidFill>
                  <a:srgbClr val="161616"/>
                </a:solidFill>
                <a:latin typeface="Verdana"/>
                <a:cs typeface="Verdana"/>
              </a:rPr>
              <a:t>When recruiting faculty we are always seeking “the best.”   How is “best” defined and how is the answer ultimately a manifestation of a privileged majority?</a:t>
            </a:r>
          </a:p>
          <a:p>
            <a:pPr marL="400050" lvl="1" indent="-342900" defTabSz="914400" fontAlgn="base">
              <a:spcBef>
                <a:spcPct val="0"/>
              </a:spcBef>
              <a:spcAft>
                <a:spcPts val="1200"/>
              </a:spcAft>
              <a:buClr>
                <a:srgbClr val="9E231F"/>
              </a:buClr>
              <a:buFont typeface="Arial" panose="020B0604020202020204" pitchFamily="34" charset="0"/>
              <a:buChar char="•"/>
            </a:pPr>
            <a:r>
              <a:rPr lang="en-US" sz="2000" dirty="0">
                <a:solidFill>
                  <a:srgbClr val="161616"/>
                </a:solidFill>
                <a:latin typeface="Verdana"/>
                <a:cs typeface="Verdana"/>
              </a:rPr>
              <a:t>What are “action steps” for you as </a:t>
            </a:r>
            <a:r>
              <a:rPr lang="en-US" sz="2000" dirty="0" smtClean="0">
                <a:solidFill>
                  <a:srgbClr val="161616"/>
                </a:solidFill>
                <a:latin typeface="Verdana"/>
                <a:cs typeface="Verdana"/>
              </a:rPr>
              <a:t>a change agent and/or ally?</a:t>
            </a:r>
            <a:endParaRPr lang="en-US" sz="2000" dirty="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688841" y="533400"/>
            <a:ext cx="7212563"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Think-Pair-Share Exercise</a:t>
            </a: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38604492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70180" y="1434193"/>
            <a:ext cx="7249885" cy="509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rPr>
              <a:t>Dace, K. (2012).  Unlikely Allies in the Academy: Women of Color and White Women in Conversation.  New York, NY: </a:t>
            </a:r>
            <a:r>
              <a:rPr lang="en-US" sz="2000" dirty="0" err="1" smtClean="0">
                <a:solidFill>
                  <a:srgbClr val="161616"/>
                </a:solidFill>
                <a:latin typeface="Verdana"/>
                <a:cs typeface="Verdana"/>
              </a:rPr>
              <a:t>Routledge</a:t>
            </a:r>
            <a:r>
              <a:rPr lang="en-US" sz="2000" dirty="0" smtClean="0">
                <a:solidFill>
                  <a:srgbClr val="161616"/>
                </a:solidFill>
                <a:latin typeface="Verdana"/>
                <a:cs typeface="Verdana"/>
              </a:rPr>
              <a:t>.</a:t>
            </a: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hlinkClick r:id="rId3"/>
              </a:rPr>
              <a:t>Houston, M. (2007).  Communicating as a Cross-cultural Ally.  AACU. </a:t>
            </a:r>
            <a:r>
              <a:rPr lang="en-US" sz="2000" dirty="0" smtClean="0">
                <a:solidFill>
                  <a:srgbClr val="161616"/>
                </a:solidFill>
                <a:latin typeface="Verdana"/>
                <a:cs typeface="Verdana"/>
              </a:rPr>
              <a:t>  </a:t>
            </a:r>
            <a:endParaRPr lang="en-US" sz="20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hlinkClick r:id="rId4"/>
              </a:rPr>
              <a:t>McIntosh, P. (1988). Unpacking the Knapsack of White Privilege. </a:t>
            </a:r>
            <a:endParaRPr lang="en-US" sz="20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hlinkClick r:id="rId5"/>
              </a:rPr>
              <a:t>MIT (2010):  A Report on the Initiative for Faculty Race and Diversity. </a:t>
            </a:r>
            <a:r>
              <a:rPr lang="en-US" sz="2000" dirty="0" smtClean="0">
                <a:solidFill>
                  <a:srgbClr val="161616"/>
                </a:solidFill>
                <a:latin typeface="Verdana"/>
                <a:cs typeface="Verdana"/>
              </a:rPr>
              <a:t> </a:t>
            </a:r>
            <a:r>
              <a:rPr lang="en-US" sz="2000" dirty="0">
                <a:solidFill>
                  <a:srgbClr val="161616"/>
                </a:solidFill>
                <a:latin typeface="Verdana"/>
                <a:cs typeface="Verdana"/>
              </a:rPr>
              <a:t>  </a:t>
            </a:r>
            <a:endParaRPr lang="en-US" sz="20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hlinkClick r:id="rId6"/>
              </a:rPr>
              <a:t>Ong, M. &amp; et. al (2010): Inside the Double Bind:  A synthesis of empirical research on WOC in STEM. </a:t>
            </a:r>
            <a:r>
              <a:rPr lang="en-US" sz="2000" dirty="0" smtClean="0">
                <a:solidFill>
                  <a:srgbClr val="161616"/>
                </a:solidFill>
                <a:latin typeface="Verdana"/>
                <a:cs typeface="Verdana"/>
              </a:rPr>
              <a:t> </a:t>
            </a:r>
            <a:endParaRPr lang="en-US" sz="20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smtClean="0">
                <a:solidFill>
                  <a:srgbClr val="161616"/>
                </a:solidFill>
                <a:latin typeface="Verdana"/>
                <a:cs typeface="Verdana"/>
                <a:hlinkClick r:id="rId7"/>
              </a:rPr>
              <a:t>Trower, C. &amp; Chat, R. (March-April 2002) Faculty Diversity:  Too little for too long. Harvard Magazine. </a:t>
            </a:r>
            <a:r>
              <a:rPr lang="en-US" sz="2000" dirty="0" smtClean="0">
                <a:solidFill>
                  <a:srgbClr val="161616"/>
                </a:solidFill>
                <a:latin typeface="Verdana"/>
                <a:cs typeface="Verdana"/>
              </a:rPr>
              <a:t>   </a:t>
            </a:r>
            <a:endParaRPr lang="en-US" sz="2000" dirty="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r>
              <a:rPr lang="en-US" sz="2000" dirty="0">
                <a:solidFill>
                  <a:srgbClr val="161616"/>
                </a:solidFill>
                <a:latin typeface="Verdana"/>
                <a:cs typeface="Verdana"/>
              </a:rPr>
              <a:t>Turner, C. (2002).  Women of Color in Academe:  Living with Multiple Marginality.  Journal of Higher Education, 73 (1). </a:t>
            </a:r>
            <a:endParaRPr lang="en-US" sz="20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670179" y="589141"/>
            <a:ext cx="7249885" cy="552449"/>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Recommended Readings </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44672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623527" y="1647435"/>
            <a:ext cx="7261711" cy="4090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spcAft>
                <a:spcPts val="1200"/>
              </a:spcAft>
              <a:buClr>
                <a:srgbClr val="9E231F"/>
              </a:buCl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AIM Network/WOC Allies &amp; Partners Project </a:t>
            </a:r>
          </a:p>
          <a:p>
            <a:pPr marL="290513" lvl="1" indent="-233363" defTabSz="914400" fontAlgn="base">
              <a:spcBef>
                <a:spcPct val="0"/>
              </a:spcBef>
              <a:spcAft>
                <a:spcPts val="1200"/>
              </a:spcAft>
              <a:buClr>
                <a:srgbClr val="9E231F"/>
              </a:buClr>
              <a:buFont typeface="Arial" pitchFamily="34" charset="0"/>
              <a:buChar char="•"/>
            </a:pPr>
            <a:r>
              <a:rPr lang="en-US" sz="2400" dirty="0" err="1" smtClean="0">
                <a:solidFill>
                  <a:srgbClr val="161616"/>
                </a:solidFill>
                <a:latin typeface="Verdana" panose="020B0604030504040204" pitchFamily="34" charset="0"/>
                <a:ea typeface="Verdana" panose="020B0604030504040204" pitchFamily="34" charset="0"/>
                <a:cs typeface="Verdana" panose="020B0604030504040204" pitchFamily="34" charset="0"/>
              </a:rPr>
              <a:t>Gretal</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Leibnitz, Ph.D.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hlinkClick r:id="rId3"/>
              </a:rPr>
              <a:t>ADVANCEAIMNetwork@gmail.com</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t>
            </a:r>
          </a:p>
          <a:p>
            <a:pPr marL="57150" lvl="1" defTabSz="914400" fontAlgn="base">
              <a:spcBef>
                <a:spcPct val="0"/>
              </a:spcBef>
              <a:spcAft>
                <a:spcPts val="1200"/>
              </a:spcAft>
              <a:buClr>
                <a:srgbClr val="9E231F"/>
              </a:buCl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t>
            </a:r>
          </a:p>
          <a:p>
            <a:pPr marL="57150" lvl="1" defTabSz="914400" fontAlgn="base">
              <a:spcBef>
                <a:spcPct val="0"/>
              </a:spcBef>
              <a:spcAft>
                <a:spcPts val="1200"/>
              </a:spcAft>
              <a:buClr>
                <a:srgbClr val="9E231F"/>
              </a:buCl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WOC Allies &amp; Partners Project</a:t>
            </a:r>
          </a:p>
          <a:p>
            <a:pPr marL="342900" lvl="1" indent="-285750"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Ming Shi Trammel, Ph.D.</a:t>
            </a:r>
          </a:p>
          <a:p>
            <a:pPr marL="57150" lvl="1" defTabSz="914400" fontAlgn="base">
              <a:spcBef>
                <a:spcPct val="0"/>
              </a:spcBef>
              <a:spcAft>
                <a:spcPts val="1200"/>
              </a:spcAft>
              <a:buClr>
                <a:srgbClr val="9E231F"/>
              </a:buCl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Formerly ADVANCE NC State University</a:t>
            </a:r>
          </a:p>
          <a:p>
            <a:pPr marL="57150" lvl="1" defTabSz="914400" fontAlgn="base">
              <a:spcBef>
                <a:spcPct val="0"/>
              </a:spcBef>
              <a:spcAft>
                <a:spcPts val="1200"/>
              </a:spcAft>
              <a:buClr>
                <a:srgbClr val="9E231F"/>
              </a:buClr>
            </a:pP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   </a:t>
            </a:r>
            <a:r>
              <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hlinkClick r:id="rId4"/>
              </a:rPr>
              <a:t>mingtrammel@gmail.com</a:t>
            </a:r>
            <a:endParaRPr lang="en-US" sz="2400" dirty="0" smtClean="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623527" y="533399"/>
            <a:ext cx="7261711" cy="978159"/>
          </a:xfrm>
          <a:prstGeom prst="rect">
            <a:avLst/>
          </a:prstGeom>
        </p:spPr>
        <p:txBody>
          <a:bodyPr vert="horz" lIns="91440" tIns="45720" rIns="91440" bIns="45720" rtlCol="0" anchor="ctr">
            <a:normAutofit fontScale="92500"/>
          </a:bodyPr>
          <a:lstStyle/>
          <a:p>
            <a:pPr defTabSz="914400">
              <a:spcBef>
                <a:spcPct val="0"/>
              </a:spcBef>
              <a:defRPr/>
            </a:pPr>
            <a:r>
              <a:rPr lang="en-US" sz="3000" b="1" dirty="0" smtClean="0">
                <a:solidFill>
                  <a:srgbClr val="00467F"/>
                </a:solidFill>
                <a:latin typeface="Verdana"/>
                <a:cs typeface="Verdana"/>
              </a:rPr>
              <a:t>Learn about the AIM Network or the WOC Allies &amp; Partners Project</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6075" y="5005387"/>
            <a:ext cx="218916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63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866899" y="2206740"/>
            <a:ext cx="6922538" cy="53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lnSpc>
                <a:spcPts val="2020"/>
              </a:lnSpc>
              <a:spcBef>
                <a:spcPct val="0"/>
              </a:spcBef>
              <a:spcAft>
                <a:spcPts val="1200"/>
              </a:spcAft>
              <a:buClr>
                <a:srgbClr val="9E231F"/>
              </a:buClr>
              <a:buFont typeface="Arial" pitchFamily="34" charset="0"/>
              <a:buChar char="•"/>
            </a:pPr>
            <a:r>
              <a:rPr lang="en-US" sz="2400" dirty="0" smtClean="0">
                <a:latin typeface="Verdana" panose="020B0604030504040204" pitchFamily="34" charset="0"/>
                <a:ea typeface="Verdana" panose="020B0604030504040204" pitchFamily="34" charset="0"/>
                <a:cs typeface="Verdana" panose="020B0604030504040204" pitchFamily="34" charset="0"/>
                <a:hlinkClick r:id="rId4"/>
              </a:rPr>
              <a:t>HP Face-tracking Software</a:t>
            </a:r>
            <a:r>
              <a:rPr lang="en-US" sz="2400" dirty="0" smtClean="0">
                <a:latin typeface="Verdana" panose="020B0604030504040204" pitchFamily="34" charset="0"/>
                <a:ea typeface="Verdana" panose="020B0604030504040204" pitchFamily="34" charset="0"/>
                <a:cs typeface="Verdana" panose="020B0604030504040204" pitchFamily="34" charset="0"/>
              </a:rPr>
              <a:t> </a:t>
            </a:r>
            <a:endParaRPr lang="en-US" sz="2400" dirty="0">
              <a:solidFill>
                <a:srgbClr val="161616"/>
              </a:solidFill>
              <a:latin typeface="Verdana" panose="020B0604030504040204" pitchFamily="34" charset="0"/>
              <a:ea typeface="Verdana" panose="020B0604030504040204" pitchFamily="34" charset="0"/>
              <a:cs typeface="Verdana" panose="020B0604030504040204" pitchFamily="34" charset="0"/>
            </a:endParaRP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
        <p:nvSpPr>
          <p:cNvPr id="7" name="Title Placeholder 1"/>
          <p:cNvSpPr txBox="1">
            <a:spLocks/>
          </p:cNvSpPr>
          <p:nvPr/>
        </p:nvSpPr>
        <p:spPr>
          <a:xfrm>
            <a:off x="1866899" y="533400"/>
            <a:ext cx="7006513" cy="609600"/>
          </a:xfrm>
          <a:prstGeom prst="rect">
            <a:avLst/>
          </a:prstGeom>
        </p:spPr>
        <p:txBody>
          <a:bodyPr vert="horz" lIns="91440" tIns="45720" rIns="91440" bIns="45720" rtlCol="0" anchor="ctr">
            <a:normAutofit/>
          </a:bodyPr>
          <a:lstStyle/>
          <a:p>
            <a:pPr lvl="0" defTabSz="914400">
              <a:spcBef>
                <a:spcPct val="0"/>
              </a:spcBef>
              <a:defRPr/>
            </a:pPr>
            <a:r>
              <a:rPr kumimoji="0" lang="en-US" sz="3000" b="1" i="0" u="none" strike="noStrike" kern="1200" cap="none" spc="0" normalizeH="0" noProof="0" dirty="0" smtClean="0">
                <a:ln>
                  <a:noFill/>
                </a:ln>
                <a:solidFill>
                  <a:srgbClr val="00467F"/>
                </a:solidFill>
                <a:effectLst/>
                <a:uLnTx/>
                <a:uFillTx/>
                <a:latin typeface="Verdana"/>
                <a:ea typeface="+mj-ea"/>
                <a:cs typeface="Verdana"/>
              </a:rPr>
              <a:t>An Engineering Example</a:t>
            </a:r>
            <a:endParaRPr kumimoji="0" lang="en-US" sz="3000" b="1" i="0" u="none" strike="noStrike" kern="1200" cap="none" spc="0" normalizeH="0" baseline="0" noProof="0" dirty="0">
              <a:ln>
                <a:noFill/>
              </a:ln>
              <a:solidFill>
                <a:srgbClr val="00467F"/>
              </a:solidFill>
              <a:effectLst/>
              <a:uLnTx/>
              <a:uFillTx/>
              <a:latin typeface="Verdana"/>
              <a:ea typeface="+mj-ea"/>
              <a:cs typeface="Verdana"/>
            </a:endParaRPr>
          </a:p>
        </p:txBody>
      </p:sp>
      <p:sp>
        <p:nvSpPr>
          <p:cNvPr id="8" name="Title Placeholder 1"/>
          <p:cNvSpPr txBox="1">
            <a:spLocks/>
          </p:cNvSpPr>
          <p:nvPr/>
        </p:nvSpPr>
        <p:spPr>
          <a:xfrm>
            <a:off x="1866900" y="1293870"/>
            <a:ext cx="6556827" cy="762000"/>
          </a:xfrm>
          <a:prstGeom prst="rect">
            <a:avLst/>
          </a:prstGeom>
        </p:spPr>
        <p:txBody>
          <a:bodyPr vert="horz" lIns="91440" tIns="45720" rIns="91440" bIns="45720" rtlCol="0" anchor="ctr">
            <a:noAutofit/>
          </a:bodyPr>
          <a:lstStyle/>
          <a:p>
            <a:pPr lvl="0" defTabSz="914400">
              <a:lnSpc>
                <a:spcPts val="2480"/>
              </a:lnSpc>
              <a:spcBef>
                <a:spcPct val="0"/>
              </a:spcBef>
              <a:defRPr/>
            </a:pPr>
            <a:r>
              <a:rPr kumimoji="0" lang="en-US" sz="2800" b="1" i="1"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Why Race Matters?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1150" y="3119610"/>
            <a:ext cx="3430555" cy="2572916"/>
          </a:xfrm>
          <a:prstGeom prst="rect">
            <a:avLst/>
          </a:prstGeom>
        </p:spPr>
      </p:pic>
    </p:spTree>
    <p:extLst>
      <p:ext uri="{BB962C8B-B14F-4D97-AF65-F5344CB8AC3E}">
        <p14:creationId xmlns:p14="http://schemas.microsoft.com/office/powerpoint/2010/main" val="3570608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3"/>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866900" y="971161"/>
            <a:ext cx="6913206" cy="5597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US historical underrepresentation in STEM compared to US representation (Ong, Wright, Espinosa, &amp; </a:t>
            </a:r>
            <a:r>
              <a:rPr lang="en-US" sz="2400" dirty="0" err="1" smtClean="0">
                <a:solidFill>
                  <a:srgbClr val="161616"/>
                </a:solidFill>
                <a:latin typeface="Verdana"/>
                <a:cs typeface="Verdana"/>
              </a:rPr>
              <a:t>Orfield</a:t>
            </a:r>
            <a:r>
              <a:rPr lang="en-US" sz="2400" dirty="0" smtClean="0">
                <a:solidFill>
                  <a:srgbClr val="161616"/>
                </a:solidFill>
                <a:latin typeface="Verdana"/>
                <a:cs typeface="Verdana"/>
              </a:rPr>
              <a:t>, 2011</a:t>
            </a:r>
            <a:r>
              <a:rPr lang="en-US" sz="2400" dirty="0">
                <a:solidFill>
                  <a:srgbClr val="161616"/>
                </a:solidFill>
                <a:latin typeface="Verdana"/>
                <a:cs typeface="Verdana"/>
              </a:rPr>
              <a:t>). </a:t>
            </a:r>
            <a:endParaRPr lang="en-US" sz="2400" dirty="0" smtClean="0">
              <a:solidFill>
                <a:srgbClr val="161616"/>
              </a:solidFill>
              <a:latin typeface="Verdana"/>
              <a:cs typeface="Verdana"/>
            </a:endParaRP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NSF </a:t>
            </a:r>
            <a:r>
              <a:rPr lang="en-US" sz="2400" dirty="0">
                <a:solidFill>
                  <a:srgbClr val="161616"/>
                </a:solidFill>
                <a:latin typeface="Verdana"/>
                <a:cs typeface="Verdana"/>
              </a:rPr>
              <a:t>defines WOC as African American, Native American, and Hispanic/Latina Women.</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Asian women are not under-represented in STEM fields (</a:t>
            </a:r>
            <a:r>
              <a:rPr lang="en-US" sz="2400" dirty="0" err="1" smtClean="0">
                <a:solidFill>
                  <a:srgbClr val="161616"/>
                </a:solidFill>
                <a:latin typeface="Verdana"/>
                <a:cs typeface="Verdana"/>
              </a:rPr>
              <a:t>Burrelli</a:t>
            </a:r>
            <a:r>
              <a:rPr lang="en-US" sz="2400" dirty="0" smtClean="0">
                <a:solidFill>
                  <a:srgbClr val="161616"/>
                </a:solidFill>
                <a:latin typeface="Verdana"/>
                <a:cs typeface="Verdana"/>
              </a:rPr>
              <a:t>, 2009); however they are underrepresented in leadership.</a:t>
            </a:r>
          </a:p>
          <a:p>
            <a:pPr marL="290513" lvl="1" indent="-233363" defTabSz="914400" fontAlgn="base">
              <a:spcBef>
                <a:spcPct val="0"/>
              </a:spcBef>
              <a:spcAft>
                <a:spcPts val="1200"/>
              </a:spcAft>
              <a:buClr>
                <a:srgbClr val="9E231F"/>
              </a:buClr>
              <a:buFont typeface="Arial" pitchFamily="34" charset="0"/>
              <a:buChar char="•"/>
            </a:pPr>
            <a:r>
              <a:rPr lang="en-US" sz="2400" dirty="0" smtClean="0">
                <a:solidFill>
                  <a:srgbClr val="161616"/>
                </a:solidFill>
                <a:latin typeface="Verdana"/>
                <a:cs typeface="Verdana"/>
              </a:rPr>
              <a:t>Asian American and International women differ from White Women and WOC . This project includes data and interviews from International and Asian American women.</a:t>
            </a:r>
          </a:p>
          <a:p>
            <a:pPr marL="57150" lvl="1" defTabSz="914400" fontAlgn="base">
              <a:lnSpc>
                <a:spcPts val="2020"/>
              </a:lnSpc>
              <a:spcBef>
                <a:spcPct val="0"/>
              </a:spcBef>
              <a:spcAft>
                <a:spcPts val="1200"/>
              </a:spcAft>
              <a:buClr>
                <a:srgbClr val="9E231F"/>
              </a:buCl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576873" y="409575"/>
            <a:ext cx="7315199" cy="657225"/>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Defining Women of Color (WOC)</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56710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866899" y="1749173"/>
            <a:ext cx="6423724" cy="33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spcAft>
                <a:spcPts val="1200"/>
              </a:spcAft>
              <a:buClr>
                <a:srgbClr val="9E231F"/>
              </a:buClr>
            </a:pPr>
            <a:r>
              <a:rPr lang="en-US" sz="2800" b="1" i="1" dirty="0" smtClean="0">
                <a:solidFill>
                  <a:srgbClr val="161616"/>
                </a:solidFill>
                <a:latin typeface="Times New Roman" panose="02020603050405020304" pitchFamily="18" charset="0"/>
                <a:cs typeface="Times New Roman" panose="02020603050405020304" pitchFamily="18" charset="0"/>
              </a:rPr>
              <a:t>“</a:t>
            </a:r>
            <a:r>
              <a:rPr lang="en-US" sz="2800" b="1" i="1" dirty="0" err="1" smtClean="0">
                <a:solidFill>
                  <a:srgbClr val="161616"/>
                </a:solidFill>
                <a:latin typeface="Times New Roman" panose="02020603050405020304" pitchFamily="18" charset="0"/>
                <a:cs typeface="Times New Roman" panose="02020603050405020304" pitchFamily="18" charset="0"/>
              </a:rPr>
              <a:t>Intersectionality</a:t>
            </a:r>
            <a:r>
              <a:rPr lang="en-US" sz="2800" b="1" i="1" dirty="0" smtClean="0">
                <a:solidFill>
                  <a:srgbClr val="161616"/>
                </a:solidFill>
                <a:latin typeface="Times New Roman" panose="02020603050405020304" pitchFamily="18" charset="0"/>
                <a:cs typeface="Times New Roman" panose="02020603050405020304" pitchFamily="18" charset="0"/>
              </a:rPr>
              <a:t> theory holds that modes of inequality, such as race, gender, and class, can combine in ways that alter the meaning and effects of one another.” </a:t>
            </a:r>
            <a:r>
              <a:rPr lang="en-US" sz="2400" dirty="0" smtClean="0">
                <a:solidFill>
                  <a:srgbClr val="161616"/>
                </a:solidFill>
                <a:latin typeface="Verdana"/>
                <a:cs typeface="Verdana"/>
              </a:rPr>
              <a:t>(Morris, 2007)</a:t>
            </a:r>
          </a:p>
          <a:p>
            <a:pPr marL="747713" lvl="2" indent="-233363" defTabSz="914400" fontAlgn="base">
              <a:spcBef>
                <a:spcPct val="0"/>
              </a:spcBef>
              <a:spcAft>
                <a:spcPts val="1200"/>
              </a:spcAft>
              <a:buClr>
                <a:srgbClr val="9E231F"/>
              </a:buClr>
              <a:buFont typeface="Arial" pitchFamily="34" charset="0"/>
              <a:buChar char="•"/>
            </a:pPr>
            <a:r>
              <a:rPr lang="en-US" sz="2000" dirty="0" smtClean="0">
                <a:solidFill>
                  <a:srgbClr val="161616"/>
                </a:solidFill>
                <a:latin typeface="Verdana" panose="020B0604030504040204" pitchFamily="34" charset="0"/>
                <a:ea typeface="Verdana" panose="020B0604030504040204" pitchFamily="34" charset="0"/>
                <a:cs typeface="Verdana" panose="020B0604030504040204" pitchFamily="34" charset="0"/>
              </a:rPr>
              <a:t>“Race alters the very meaning and impact of gender and gender alters the very meaning and impact of race”</a:t>
            </a:r>
            <a:r>
              <a:rPr lang="en-US" sz="2000" dirty="0" smtClean="0">
                <a:solidFill>
                  <a:srgbClr val="161616"/>
                </a:solidFill>
                <a:latin typeface="Verdana"/>
                <a:cs typeface="Verdana"/>
              </a:rPr>
              <a:t/>
            </a:r>
            <a:br>
              <a:rPr lang="en-US" sz="2000" dirty="0" smtClean="0">
                <a:solidFill>
                  <a:srgbClr val="161616"/>
                </a:solidFill>
                <a:latin typeface="Verdana"/>
                <a:cs typeface="Verdana"/>
              </a:rPr>
            </a:br>
            <a:endParaRPr lang="en-US" sz="20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866898" y="533400"/>
            <a:ext cx="7006514" cy="772886"/>
          </a:xfrm>
          <a:prstGeom prst="rect">
            <a:avLst/>
          </a:prstGeom>
        </p:spPr>
        <p:txBody>
          <a:bodyPr vert="horz" lIns="91440" tIns="45720" rIns="91440" bIns="45720" rtlCol="0" anchor="ctr">
            <a:normAutofit/>
          </a:bodyPr>
          <a:lstStyle/>
          <a:p>
            <a:pPr defTabSz="914400">
              <a:spcBef>
                <a:spcPct val="0"/>
              </a:spcBef>
              <a:defRPr/>
            </a:pPr>
            <a:r>
              <a:rPr lang="en-US" sz="3000" b="1" dirty="0" err="1" smtClean="0">
                <a:solidFill>
                  <a:srgbClr val="00467F"/>
                </a:solidFill>
                <a:latin typeface="Verdana"/>
                <a:cs typeface="Verdana"/>
              </a:rPr>
              <a:t>Intersectionality</a:t>
            </a:r>
            <a:endParaRPr lang="en-US" sz="3000" b="1" dirty="0">
              <a:solidFill>
                <a:srgbClr val="00467F"/>
              </a:solidFill>
              <a:latin typeface="Verdana"/>
              <a:cs typeface="Verdana"/>
            </a:endParaRPr>
          </a:p>
        </p:txBody>
      </p:sp>
      <p:sp>
        <p:nvSpPr>
          <p:cNvPr id="23" name="Title Placeholder 1"/>
          <p:cNvSpPr txBox="1">
            <a:spLocks/>
          </p:cNvSpPr>
          <p:nvPr/>
        </p:nvSpPr>
        <p:spPr>
          <a:xfrm>
            <a:off x="1866899" y="1066800"/>
            <a:ext cx="6556827" cy="762000"/>
          </a:xfrm>
          <a:prstGeom prst="rect">
            <a:avLst/>
          </a:prstGeom>
        </p:spPr>
        <p:txBody>
          <a:bodyPr vert="horz" lIns="91440" tIns="45720" rIns="91440" bIns="45720" rtlCol="0" anchor="ctr">
            <a:noAutofit/>
          </a:bodyPr>
          <a:lstStyle/>
          <a:p>
            <a:pPr defTabSz="914400">
              <a:lnSpc>
                <a:spcPts val="2480"/>
              </a:lnSpc>
              <a:spcBef>
                <a:spcPct val="0"/>
              </a:spcBef>
              <a:defRPr/>
            </a:pPr>
            <a:endParaRPr lang="en-US" sz="2400" b="1" i="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156710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ntent_secondary_AIM logo.jpg"/>
          <p:cNvPicPr>
            <a:picLocks noChangeAspect="1"/>
          </p:cNvPicPr>
          <p:nvPr/>
        </p:nvPicPr>
        <p:blipFill>
          <a:blip r:embed="rId2"/>
          <a:stretch>
            <a:fillRect/>
          </a:stretch>
        </p:blipFill>
        <p:spPr>
          <a:xfrm>
            <a:off x="0" y="3060"/>
            <a:ext cx="9144000" cy="6854940"/>
          </a:xfrm>
          <a:prstGeom prst="rect">
            <a:avLst/>
          </a:prstGeom>
        </p:spPr>
      </p:pic>
      <p:sp>
        <p:nvSpPr>
          <p:cNvPr id="12" name="Rectangle 3"/>
          <p:cNvSpPr txBox="1">
            <a:spLocks noChangeArrowheads="1"/>
          </p:cNvSpPr>
          <p:nvPr/>
        </p:nvSpPr>
        <p:spPr bwMode="auto">
          <a:xfrm>
            <a:off x="1702836" y="1364602"/>
            <a:ext cx="7268545" cy="504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150" lvl="1" defTabSz="914400" fontAlgn="base">
              <a:spcBef>
                <a:spcPct val="0"/>
              </a:spcBef>
              <a:buClr>
                <a:srgbClr val="9E231F"/>
              </a:buClr>
            </a:pPr>
            <a:r>
              <a:rPr lang="en-US" sz="2400" dirty="0" smtClean="0">
                <a:solidFill>
                  <a:srgbClr val="161616"/>
                </a:solidFill>
                <a:latin typeface="Verdana"/>
                <a:cs typeface="Verdana"/>
              </a:rPr>
              <a:t>The race/ethnicity of students planning to major in S &amp; E has become more diverse over time (1995; 2010):</a:t>
            </a:r>
          </a:p>
          <a:p>
            <a:pPr marL="290513" lvl="1" indent="-233363" defTabSz="914400" fontAlgn="base">
              <a:spcBef>
                <a:spcPct val="0"/>
              </a:spcBef>
              <a:buClr>
                <a:srgbClr val="9E231F"/>
              </a:buClr>
              <a:buFont typeface="Arial" pitchFamily="34" charset="0"/>
              <a:buChar char="•"/>
            </a:pPr>
            <a:r>
              <a:rPr lang="en-US" sz="1600" dirty="0" smtClean="0">
                <a:latin typeface="Verdana" pitchFamily="34" charset="0"/>
                <a:ea typeface="Verdana" pitchFamily="34" charset="0"/>
                <a:cs typeface="Verdana" pitchFamily="34" charset="0"/>
              </a:rPr>
              <a:t>White </a:t>
            </a:r>
            <a:r>
              <a:rPr lang="en-US" sz="1600" dirty="0">
                <a:latin typeface="Verdana" pitchFamily="34" charset="0"/>
                <a:ea typeface="Verdana" pitchFamily="34" charset="0"/>
                <a:cs typeface="Verdana" pitchFamily="34" charset="0"/>
              </a:rPr>
              <a:t>students planning to major in S&amp;E declined </a:t>
            </a:r>
            <a:r>
              <a:rPr lang="en-US" sz="1600" dirty="0" smtClean="0">
                <a:latin typeface="Verdana" pitchFamily="34" charset="0"/>
                <a:ea typeface="Verdana" pitchFamily="34" charset="0"/>
                <a:cs typeface="Verdana" pitchFamily="34" charset="0"/>
              </a:rPr>
              <a:t>(77</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to </a:t>
            </a:r>
            <a:r>
              <a:rPr lang="en-US" sz="1600" dirty="0">
                <a:latin typeface="Verdana" pitchFamily="34" charset="0"/>
                <a:ea typeface="Verdana" pitchFamily="34" charset="0"/>
                <a:cs typeface="Verdana" pitchFamily="34" charset="0"/>
              </a:rPr>
              <a:t>71</a:t>
            </a:r>
            <a:r>
              <a:rPr lang="en-US" sz="1600" dirty="0" smtClean="0">
                <a:latin typeface="Verdana" pitchFamily="34" charset="0"/>
                <a:ea typeface="Verdana" pitchFamily="34" charset="0"/>
                <a:cs typeface="Verdana" pitchFamily="34" charset="0"/>
              </a:rPr>
              <a:t>%) </a:t>
            </a:r>
          </a:p>
          <a:p>
            <a:pPr marL="290513" lvl="1" indent="-233363" defTabSz="914400" fontAlgn="base">
              <a:spcBef>
                <a:spcPct val="0"/>
              </a:spcBef>
              <a:buClr>
                <a:srgbClr val="9E231F"/>
              </a:buClr>
              <a:buFont typeface="Arial" pitchFamily="34" charset="0"/>
              <a:buChar char="•"/>
            </a:pPr>
            <a:r>
              <a:rPr lang="en-US" sz="1600" dirty="0" smtClean="0">
                <a:latin typeface="Verdana" pitchFamily="34" charset="0"/>
                <a:ea typeface="Verdana" pitchFamily="34" charset="0"/>
                <a:cs typeface="Verdana" pitchFamily="34" charset="0"/>
              </a:rPr>
              <a:t>Asian </a:t>
            </a:r>
            <a:r>
              <a:rPr lang="en-US" sz="1600" dirty="0">
                <a:latin typeface="Verdana" pitchFamily="34" charset="0"/>
                <a:ea typeface="Verdana" pitchFamily="34" charset="0"/>
                <a:cs typeface="Verdana" pitchFamily="34" charset="0"/>
              </a:rPr>
              <a:t>American/Asian students </a:t>
            </a:r>
            <a:r>
              <a:rPr lang="en-US" sz="1600" dirty="0" smtClean="0">
                <a:latin typeface="Verdana" pitchFamily="34" charset="0"/>
                <a:ea typeface="Verdana" pitchFamily="34" charset="0"/>
                <a:cs typeface="Verdana" pitchFamily="34" charset="0"/>
              </a:rPr>
              <a:t>increased (7</a:t>
            </a:r>
            <a:r>
              <a:rPr lang="en-US" sz="1600" dirty="0">
                <a:latin typeface="Verdana" pitchFamily="34" charset="0"/>
                <a:ea typeface="Verdana" pitchFamily="34" charset="0"/>
                <a:cs typeface="Verdana" pitchFamily="34" charset="0"/>
              </a:rPr>
              <a:t>% to 12</a:t>
            </a:r>
            <a:r>
              <a:rPr lang="en-US" sz="1600" dirty="0" smtClean="0">
                <a:latin typeface="Verdana" pitchFamily="34" charset="0"/>
                <a:ea typeface="Verdana" pitchFamily="34" charset="0"/>
                <a:cs typeface="Verdana" pitchFamily="34" charset="0"/>
              </a:rPr>
              <a:t>%) </a:t>
            </a:r>
          </a:p>
          <a:p>
            <a:pPr marL="290513" lvl="1" indent="-233363" defTabSz="914400" fontAlgn="base">
              <a:spcBef>
                <a:spcPct val="0"/>
              </a:spcBef>
              <a:buClr>
                <a:srgbClr val="9E231F"/>
              </a:buClr>
              <a:buFont typeface="Arial" pitchFamily="34" charset="0"/>
              <a:buChar char="•"/>
            </a:pPr>
            <a:r>
              <a:rPr lang="en-US" sz="1600" dirty="0" smtClean="0">
                <a:latin typeface="Verdana" pitchFamily="34" charset="0"/>
                <a:ea typeface="Verdana" pitchFamily="34" charset="0"/>
                <a:cs typeface="Verdana" pitchFamily="34" charset="0"/>
              </a:rPr>
              <a:t>Hispanic </a:t>
            </a:r>
            <a:r>
              <a:rPr lang="en-US" sz="1600" dirty="0">
                <a:latin typeface="Verdana" pitchFamily="34" charset="0"/>
                <a:ea typeface="Verdana" pitchFamily="34" charset="0"/>
                <a:cs typeface="Verdana" pitchFamily="34" charset="0"/>
              </a:rPr>
              <a:t>students increased (</a:t>
            </a:r>
            <a:r>
              <a:rPr lang="en-US" sz="1600" dirty="0" smtClean="0">
                <a:latin typeface="Verdana" pitchFamily="34" charset="0"/>
                <a:ea typeface="Verdana" pitchFamily="34" charset="0"/>
                <a:cs typeface="Verdana" pitchFamily="34" charset="0"/>
              </a:rPr>
              <a:t>5</a:t>
            </a:r>
            <a:r>
              <a:rPr lang="en-US" sz="1600" dirty="0">
                <a:latin typeface="Verdana" pitchFamily="34" charset="0"/>
                <a:ea typeface="Verdana" pitchFamily="34" charset="0"/>
                <a:cs typeface="Verdana" pitchFamily="34" charset="0"/>
              </a:rPr>
              <a:t>% to 13</a:t>
            </a:r>
            <a:r>
              <a:rPr lang="en-US" sz="1600" dirty="0" smtClean="0">
                <a:latin typeface="Verdana" pitchFamily="34" charset="0"/>
                <a:ea typeface="Verdana" pitchFamily="34" charset="0"/>
                <a:cs typeface="Verdana" pitchFamily="34" charset="0"/>
              </a:rPr>
              <a:t>%)</a:t>
            </a:r>
          </a:p>
          <a:p>
            <a:pPr marL="290513" lvl="1" indent="-233363" defTabSz="914400" fontAlgn="base">
              <a:spcBef>
                <a:spcPct val="0"/>
              </a:spcBef>
              <a:buClr>
                <a:srgbClr val="9E231F"/>
              </a:buClr>
              <a:buFont typeface="Arial" pitchFamily="34" charset="0"/>
              <a:buChar char="•"/>
            </a:pPr>
            <a:r>
              <a:rPr lang="en-US" sz="1600" dirty="0" smtClean="0">
                <a:latin typeface="Verdana" pitchFamily="34" charset="0"/>
                <a:ea typeface="Verdana" pitchFamily="34" charset="0"/>
                <a:cs typeface="Verdana" pitchFamily="34" charset="0"/>
              </a:rPr>
              <a:t>American </a:t>
            </a:r>
            <a:r>
              <a:rPr lang="en-US" sz="1600" dirty="0">
                <a:latin typeface="Verdana" pitchFamily="34" charset="0"/>
                <a:ea typeface="Verdana" pitchFamily="34" charset="0"/>
                <a:cs typeface="Verdana" pitchFamily="34" charset="0"/>
              </a:rPr>
              <a:t>Indian/Alaska Native and black students accounted for roughly 2% and 11%, respectively, of freshmen intending to major in S&amp;E in both 1995 and </a:t>
            </a:r>
            <a:r>
              <a:rPr lang="en-US" sz="1600" dirty="0" smtClean="0">
                <a:latin typeface="Verdana" pitchFamily="34" charset="0"/>
                <a:ea typeface="Verdana" pitchFamily="34" charset="0"/>
                <a:cs typeface="Verdana" pitchFamily="34" charset="0"/>
              </a:rPr>
              <a:t>2010 (NSF, 2012)</a:t>
            </a:r>
          </a:p>
          <a:p>
            <a:pPr marL="514350" lvl="2" defTabSz="914400" fontAlgn="base">
              <a:spcBef>
                <a:spcPct val="0"/>
              </a:spcBef>
              <a:buClr>
                <a:srgbClr val="9E231F"/>
              </a:buClr>
            </a:pPr>
            <a:endParaRPr lang="en-US" sz="900" dirty="0" smtClean="0">
              <a:solidFill>
                <a:srgbClr val="161616"/>
              </a:solidFill>
              <a:latin typeface="Verdana"/>
              <a:cs typeface="Verdana"/>
            </a:endParaRPr>
          </a:p>
          <a:p>
            <a:pPr marL="57150" lvl="1" defTabSz="914400" fontAlgn="base">
              <a:spcBef>
                <a:spcPct val="0"/>
              </a:spcBef>
              <a:buClr>
                <a:srgbClr val="9E231F"/>
              </a:buClr>
            </a:pPr>
            <a:r>
              <a:rPr lang="en-US" sz="2400" dirty="0" smtClean="0">
                <a:solidFill>
                  <a:srgbClr val="161616"/>
                </a:solidFill>
                <a:latin typeface="Verdana"/>
                <a:cs typeface="Verdana"/>
              </a:rPr>
              <a:t>Female students:</a:t>
            </a:r>
          </a:p>
          <a:p>
            <a:pPr marL="342900" lvl="1" indent="-285750" defTabSz="914400" fontAlgn="base">
              <a:spcBef>
                <a:spcPct val="0"/>
              </a:spcBef>
              <a:spcAft>
                <a:spcPts val="1200"/>
              </a:spcAft>
              <a:buClr>
                <a:srgbClr val="9E231F"/>
              </a:buClr>
              <a:buFont typeface="Arial" panose="020B0604020202020204" pitchFamily="34" charset="0"/>
              <a:buChar char="•"/>
            </a:pPr>
            <a:r>
              <a:rPr lang="en-US" sz="1600" dirty="0" smtClean="0">
                <a:solidFill>
                  <a:srgbClr val="161616"/>
                </a:solidFill>
                <a:latin typeface="Verdana"/>
                <a:cs typeface="Verdana"/>
              </a:rPr>
              <a:t>white first year students (31%) expressed lower intentions to major in S &amp; E compared to Asian (38%), African American (35%), Hispanic American (38%) in 2010 (NSF, 2012).</a:t>
            </a:r>
          </a:p>
          <a:p>
            <a:pPr marL="57150" lvl="1" defTabSz="914400" fontAlgn="base">
              <a:spcBef>
                <a:spcPct val="0"/>
              </a:spcBef>
              <a:spcAft>
                <a:spcPts val="1200"/>
              </a:spcAft>
              <a:buClr>
                <a:srgbClr val="9E231F"/>
              </a:buClr>
            </a:pPr>
            <a:r>
              <a:rPr lang="en-US" sz="2400" dirty="0" smtClean="0">
                <a:latin typeface="Verdana" pitchFamily="34" charset="0"/>
                <a:ea typeface="Verdana" pitchFamily="34" charset="0"/>
                <a:cs typeface="Verdana" pitchFamily="34" charset="0"/>
              </a:rPr>
              <a:t>Research on WOC in STEM has focused on undergrad women.  There </a:t>
            </a:r>
            <a:r>
              <a:rPr lang="en-US" sz="2400" dirty="0">
                <a:latin typeface="Verdana" pitchFamily="34" charset="0"/>
                <a:ea typeface="Verdana" pitchFamily="34" charset="0"/>
                <a:cs typeface="Verdana" pitchFamily="34" charset="0"/>
              </a:rPr>
              <a:t>is a scarcity of research on WOC </a:t>
            </a:r>
            <a:r>
              <a:rPr lang="en-US" sz="2400" dirty="0" smtClean="0">
                <a:latin typeface="Verdana" pitchFamily="34" charset="0"/>
                <a:ea typeface="Verdana" pitchFamily="34" charset="0"/>
                <a:cs typeface="Verdana" pitchFamily="34" charset="0"/>
              </a:rPr>
              <a:t>graduate </a:t>
            </a:r>
            <a:r>
              <a:rPr lang="en-US" sz="2400" dirty="0">
                <a:latin typeface="Verdana" pitchFamily="34" charset="0"/>
                <a:ea typeface="Verdana" pitchFamily="34" charset="0"/>
                <a:cs typeface="Verdana" pitchFamily="34" charset="0"/>
              </a:rPr>
              <a:t>students or faculty (Ong, 2010). </a:t>
            </a:r>
            <a:endParaRPr lang="en-US" sz="2400" dirty="0" smtClean="0">
              <a:solidFill>
                <a:srgbClr val="161616"/>
              </a:solidFill>
              <a:latin typeface="Verdana" pitchFamily="34" charset="0"/>
              <a:ea typeface="Verdana" pitchFamily="34" charset="0"/>
              <a:cs typeface="Verdana" pitchFamily="34" charset="0"/>
            </a:endParaRPr>
          </a:p>
          <a:p>
            <a:pPr marL="290513" lvl="1" indent="-233363" defTabSz="914400" fontAlgn="base">
              <a:lnSpc>
                <a:spcPts val="2020"/>
              </a:lnSpc>
              <a:spcBef>
                <a:spcPct val="0"/>
              </a:spcBef>
              <a:spcAft>
                <a:spcPts val="1200"/>
              </a:spcAft>
              <a:buClr>
                <a:srgbClr val="9E231F"/>
              </a:buClr>
              <a:buFont typeface="Arial" pitchFamily="34" charset="0"/>
              <a:buChar char="•"/>
            </a:pPr>
            <a:endParaRPr lang="en-US" sz="1600" dirty="0" smtClean="0">
              <a:solidFill>
                <a:srgbClr val="161616"/>
              </a:solidFill>
              <a:latin typeface="Verdana"/>
              <a:cs typeface="Verdana"/>
            </a:endParaRPr>
          </a:p>
          <a:p>
            <a:pPr marL="290513" lvl="1" indent="-233363" defTabSz="914400" fontAlgn="base">
              <a:lnSpc>
                <a:spcPts val="2020"/>
              </a:lnSpc>
              <a:spcBef>
                <a:spcPct val="0"/>
              </a:spcBef>
              <a:spcAft>
                <a:spcPts val="1200"/>
              </a:spcAft>
              <a:buClr>
                <a:srgbClr val="9E231F"/>
              </a:buClr>
              <a:buFont typeface="Arial" pitchFamily="34" charset="0"/>
              <a:buChar char="•"/>
              <a:defRPr/>
            </a:pPr>
            <a:endParaRPr lang="en-US" sz="1600" dirty="0" smtClean="0">
              <a:solidFill>
                <a:srgbClr val="161616"/>
              </a:solidFill>
              <a:latin typeface="Verdana"/>
              <a:cs typeface="Verdana"/>
            </a:endParaRPr>
          </a:p>
          <a:p>
            <a:pPr marL="290513" lvl="1" indent="-233363" defTabSz="914400" fontAlgn="base">
              <a:lnSpc>
                <a:spcPct val="80000"/>
              </a:lnSpc>
              <a:spcBef>
                <a:spcPct val="0"/>
              </a:spcBef>
              <a:spcAft>
                <a:spcPts val="1200"/>
              </a:spcAft>
              <a:buClr>
                <a:srgbClr val="9E231F"/>
              </a:buClr>
              <a:buFont typeface="Arial" pitchFamily="34" charset="0"/>
              <a:buChar char="•"/>
              <a:defRPr/>
            </a:pPr>
            <a:endParaRPr lang="en-US" sz="2800" b="1" dirty="0" smtClean="0">
              <a:solidFill>
                <a:srgbClr val="161616"/>
              </a:solidFill>
            </a:endParaRPr>
          </a:p>
          <a:p>
            <a:pPr marL="690563" lvl="2" indent="-233363" defTabSz="914400" fontAlgn="base">
              <a:lnSpc>
                <a:spcPct val="80000"/>
              </a:lnSpc>
              <a:spcBef>
                <a:spcPct val="0"/>
              </a:spcBef>
              <a:spcAft>
                <a:spcPts val="1200"/>
              </a:spcAft>
              <a:defRPr/>
            </a:pPr>
            <a:endParaRPr lang="en-US" sz="2800" dirty="0" smtClean="0">
              <a:solidFill>
                <a:srgbClr val="161616"/>
              </a:solidFill>
            </a:endParaRPr>
          </a:p>
        </p:txBody>
      </p:sp>
      <p:sp>
        <p:nvSpPr>
          <p:cNvPr id="22" name="Title Placeholder 1"/>
          <p:cNvSpPr txBox="1">
            <a:spLocks/>
          </p:cNvSpPr>
          <p:nvPr/>
        </p:nvSpPr>
        <p:spPr>
          <a:xfrm>
            <a:off x="1763486" y="326183"/>
            <a:ext cx="7147247" cy="609600"/>
          </a:xfrm>
          <a:prstGeom prst="rect">
            <a:avLst/>
          </a:prstGeom>
        </p:spPr>
        <p:txBody>
          <a:bodyPr vert="horz" lIns="91440" tIns="45720" rIns="91440" bIns="45720" rtlCol="0" anchor="ctr">
            <a:normAutofit/>
          </a:bodyPr>
          <a:lstStyle/>
          <a:p>
            <a:pPr defTabSz="914400">
              <a:spcBef>
                <a:spcPct val="0"/>
              </a:spcBef>
              <a:defRPr/>
            </a:pPr>
            <a:r>
              <a:rPr lang="en-US" sz="3000" b="1" dirty="0" smtClean="0">
                <a:solidFill>
                  <a:srgbClr val="00467F"/>
                </a:solidFill>
                <a:latin typeface="Verdana"/>
                <a:cs typeface="Verdana"/>
              </a:rPr>
              <a:t>Higher Education Context:</a:t>
            </a:r>
            <a:endParaRPr lang="en-US" sz="3000" b="1" dirty="0">
              <a:solidFill>
                <a:srgbClr val="00467F"/>
              </a:solidFill>
              <a:latin typeface="Verdana"/>
              <a:cs typeface="Verdana"/>
            </a:endParaRPr>
          </a:p>
        </p:txBody>
      </p:sp>
      <p:sp>
        <p:nvSpPr>
          <p:cNvPr id="23" name="Title Placeholder 1"/>
          <p:cNvSpPr txBox="1">
            <a:spLocks/>
          </p:cNvSpPr>
          <p:nvPr/>
        </p:nvSpPr>
        <p:spPr>
          <a:xfrm>
            <a:off x="1763487" y="935783"/>
            <a:ext cx="6660240" cy="479425"/>
          </a:xfrm>
          <a:prstGeom prst="rect">
            <a:avLst/>
          </a:prstGeom>
        </p:spPr>
        <p:txBody>
          <a:bodyPr vert="horz" lIns="91440" tIns="45720" rIns="91440" bIns="45720" rtlCol="0" anchor="ctr">
            <a:noAutofit/>
          </a:bodyPr>
          <a:lstStyle/>
          <a:p>
            <a:pPr defTabSz="914400">
              <a:lnSpc>
                <a:spcPts val="2480"/>
              </a:lnSpc>
              <a:spcBef>
                <a:spcPct val="0"/>
              </a:spcBef>
              <a:defRPr/>
            </a:pPr>
            <a:r>
              <a:rPr lang="en-US" sz="2400" b="1" i="1" dirty="0" smtClean="0">
                <a:solidFill>
                  <a:prstClr val="black"/>
                </a:solidFill>
                <a:latin typeface="Times New Roman" pitchFamily="18" charset="0"/>
                <a:cs typeface="Times New Roman" pitchFamily="18" charset="0"/>
              </a:rPr>
              <a:t>Student Diversity Pipeline</a:t>
            </a:r>
          </a:p>
        </p:txBody>
      </p:sp>
    </p:spTree>
    <p:extLst>
      <p:ext uri="{BB962C8B-B14F-4D97-AF65-F5344CB8AC3E}">
        <p14:creationId xmlns:p14="http://schemas.microsoft.com/office/powerpoint/2010/main" val="2740958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E231F"/>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48144</TotalTime>
  <Words>2947</Words>
  <Application>Microsoft Office PowerPoint</Application>
  <PresentationFormat>On-screen Show (4:3)</PresentationFormat>
  <Paragraphs>594</Paragraphs>
  <Slides>52</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 your shoes graphics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Rogers</dc:creator>
  <cp:lastModifiedBy>Leibnitz, Gretalyn Mary</cp:lastModifiedBy>
  <cp:revision>305</cp:revision>
  <cp:lastPrinted>2013-07-25T00:48:12Z</cp:lastPrinted>
  <dcterms:created xsi:type="dcterms:W3CDTF">2013-01-25T22:13:53Z</dcterms:created>
  <dcterms:modified xsi:type="dcterms:W3CDTF">2013-08-19T18:57:25Z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